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70" r:id="rId5"/>
    <p:sldId id="257" r:id="rId6"/>
    <p:sldId id="290" r:id="rId7"/>
    <p:sldId id="276" r:id="rId8"/>
    <p:sldId id="271" r:id="rId9"/>
    <p:sldId id="273" r:id="rId10"/>
    <p:sldId id="272" r:id="rId11"/>
    <p:sldId id="267" r:id="rId12"/>
    <p:sldId id="265" r:id="rId13"/>
    <p:sldId id="274" r:id="rId14"/>
    <p:sldId id="297" r:id="rId15"/>
    <p:sldId id="298" r:id="rId16"/>
    <p:sldId id="268" r:id="rId17"/>
    <p:sldId id="269" r:id="rId18"/>
    <p:sldId id="259" r:id="rId19"/>
    <p:sldId id="277" r:id="rId20"/>
    <p:sldId id="294" r:id="rId21"/>
    <p:sldId id="296" r:id="rId22"/>
    <p:sldId id="260" r:id="rId23"/>
    <p:sldId id="292" r:id="rId24"/>
    <p:sldId id="285" r:id="rId25"/>
    <p:sldId id="289" r:id="rId26"/>
    <p:sldId id="279" r:id="rId27"/>
    <p:sldId id="280" r:id="rId28"/>
    <p:sldId id="278" r:id="rId29"/>
    <p:sldId id="284" r:id="rId30"/>
    <p:sldId id="283" r:id="rId31"/>
    <p:sldId id="286" r:id="rId32"/>
    <p:sldId id="288" r:id="rId33"/>
    <p:sldId id="29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44160E-D6AF-184E-4BC8-A0CF3E3688B2}" v="43" dt="2023-05-09T06:25:32.126"/>
    <p1510:client id="{40CF1179-F3B2-5007-79AB-3029BC81F7E9}" v="797" dt="2023-05-09T10:14:00.651"/>
    <p1510:client id="{CBCBBF1B-ECE0-41B3-BA41-6E53A4132469}" v="345" vWet="347" dt="2023-05-09T18:58:31.395"/>
    <p1510:client id="{D38BF2D8-9752-7737-E9AF-73F3F9ED35FE}" v="1" dt="2023-05-09T06:26:07.764"/>
    <p1510:client id="{D6982EA3-067A-7C19-7A06-317EA20A1435}" v="2066" dt="2023-05-09T22:14:47.4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EC6DFB-79B1-4908-888C-D750A34052C7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8A600A3-B41B-40B7-BFFD-E9E4DA22FA28}">
      <dgm:prSet/>
      <dgm:spPr/>
      <dgm:t>
        <a:bodyPr/>
        <a:lstStyle/>
        <a:p>
          <a:r>
            <a:rPr lang="en-US"/>
            <a:t>Main: activation time and information control</a:t>
          </a:r>
        </a:p>
      </dgm:t>
    </dgm:pt>
    <dgm:pt modelId="{07A5AAD1-1C8D-4426-A132-FE6B46F35D29}" type="parTrans" cxnId="{7F00803A-5B78-4D63-803B-BFA2AEE57CF2}">
      <dgm:prSet/>
      <dgm:spPr/>
      <dgm:t>
        <a:bodyPr/>
        <a:lstStyle/>
        <a:p>
          <a:endParaRPr lang="en-US"/>
        </a:p>
      </dgm:t>
    </dgm:pt>
    <dgm:pt modelId="{79959F52-384B-4F33-88FD-A82C97CFA7BC}" type="sibTrans" cxnId="{7F00803A-5B78-4D63-803B-BFA2AEE57CF2}">
      <dgm:prSet/>
      <dgm:spPr/>
      <dgm:t>
        <a:bodyPr/>
        <a:lstStyle/>
        <a:p>
          <a:endParaRPr lang="en-US"/>
        </a:p>
      </dgm:t>
    </dgm:pt>
    <dgm:pt modelId="{F03D6969-A081-4ADC-9B50-4942ACAC2E73}">
      <dgm:prSet/>
      <dgm:spPr/>
      <dgm:t>
        <a:bodyPr/>
        <a:lstStyle/>
        <a:p>
          <a:r>
            <a:rPr lang="en-US"/>
            <a:t>Classes: TinderAPI, NearbyPerson, MatchedPerson, Chatroom, Messages...</a:t>
          </a:r>
        </a:p>
      </dgm:t>
    </dgm:pt>
    <dgm:pt modelId="{DF382A11-2648-4231-9489-23D315E46741}" type="parTrans" cxnId="{D31C4294-E267-4837-BAA4-9979912079F5}">
      <dgm:prSet/>
      <dgm:spPr/>
      <dgm:t>
        <a:bodyPr/>
        <a:lstStyle/>
        <a:p>
          <a:endParaRPr lang="en-US"/>
        </a:p>
      </dgm:t>
    </dgm:pt>
    <dgm:pt modelId="{3E49FDBF-3EDE-437D-BDD5-87D32EE85669}" type="sibTrans" cxnId="{D31C4294-E267-4837-BAA4-9979912079F5}">
      <dgm:prSet/>
      <dgm:spPr/>
      <dgm:t>
        <a:bodyPr/>
        <a:lstStyle/>
        <a:p>
          <a:endParaRPr lang="en-US"/>
        </a:p>
      </dgm:t>
    </dgm:pt>
    <dgm:pt modelId="{81BFEA81-1FC5-4A5B-A90A-5E4449B534B6}">
      <dgm:prSet/>
      <dgm:spPr/>
      <dgm:t>
        <a:bodyPr/>
        <a:lstStyle/>
        <a:p>
          <a:r>
            <a:rPr lang="en-US"/>
            <a:t>Chatbot: GPT 3.5 chatbot </a:t>
          </a:r>
        </a:p>
      </dgm:t>
    </dgm:pt>
    <dgm:pt modelId="{5841C572-DB33-4251-86E3-6C3244675A79}" type="parTrans" cxnId="{C3E0F635-4259-4E5F-8A95-FFB026F04AD9}">
      <dgm:prSet/>
      <dgm:spPr/>
      <dgm:t>
        <a:bodyPr/>
        <a:lstStyle/>
        <a:p>
          <a:endParaRPr lang="en-US"/>
        </a:p>
      </dgm:t>
    </dgm:pt>
    <dgm:pt modelId="{DB88797D-FD36-4808-A1DD-9816DB1B8B4A}" type="sibTrans" cxnId="{C3E0F635-4259-4E5F-8A95-FFB026F04AD9}">
      <dgm:prSet/>
      <dgm:spPr/>
      <dgm:t>
        <a:bodyPr/>
        <a:lstStyle/>
        <a:p>
          <a:endParaRPr lang="en-US"/>
        </a:p>
      </dgm:t>
    </dgm:pt>
    <dgm:pt modelId="{3610CAC2-55B7-4FF3-AAB4-198E9C3FA8AF}">
      <dgm:prSet/>
      <dgm:spPr/>
      <dgm:t>
        <a:bodyPr/>
        <a:lstStyle/>
        <a:p>
          <a:r>
            <a:rPr lang="en-US"/>
            <a:t>Support: support functions for classes </a:t>
          </a:r>
        </a:p>
      </dgm:t>
    </dgm:pt>
    <dgm:pt modelId="{2A601E47-D9B1-46DA-9E3E-7CAEC59D9690}" type="parTrans" cxnId="{970B5906-99C4-4DCC-AAED-111D413A0B0C}">
      <dgm:prSet/>
      <dgm:spPr/>
      <dgm:t>
        <a:bodyPr/>
        <a:lstStyle/>
        <a:p>
          <a:endParaRPr lang="en-US"/>
        </a:p>
      </dgm:t>
    </dgm:pt>
    <dgm:pt modelId="{DEA0FE3D-9814-459B-AB59-84AE69D52FD3}" type="sibTrans" cxnId="{970B5906-99C4-4DCC-AAED-111D413A0B0C}">
      <dgm:prSet/>
      <dgm:spPr/>
      <dgm:t>
        <a:bodyPr/>
        <a:lstStyle/>
        <a:p>
          <a:endParaRPr lang="en-US"/>
        </a:p>
      </dgm:t>
    </dgm:pt>
    <dgm:pt modelId="{484320CC-3DBD-492F-9EEC-2342004391DF}">
      <dgm:prSet/>
      <dgm:spPr/>
      <dgm:t>
        <a:bodyPr/>
        <a:lstStyle/>
        <a:p>
          <a:r>
            <a:rPr lang="en-US"/>
            <a:t>Xauth: Server authentification</a:t>
          </a:r>
        </a:p>
      </dgm:t>
    </dgm:pt>
    <dgm:pt modelId="{DD116270-CB10-46B3-9650-74D2A7EBC3D3}" type="parTrans" cxnId="{055B9520-AF6A-4AD8-8286-B687C0DFDE87}">
      <dgm:prSet/>
      <dgm:spPr/>
      <dgm:t>
        <a:bodyPr/>
        <a:lstStyle/>
        <a:p>
          <a:endParaRPr lang="en-US"/>
        </a:p>
      </dgm:t>
    </dgm:pt>
    <dgm:pt modelId="{88299107-FE47-402D-ACCA-61AAAA63768F}" type="sibTrans" cxnId="{055B9520-AF6A-4AD8-8286-B687C0DFDE87}">
      <dgm:prSet/>
      <dgm:spPr/>
      <dgm:t>
        <a:bodyPr/>
        <a:lstStyle/>
        <a:p>
          <a:endParaRPr lang="en-US"/>
        </a:p>
      </dgm:t>
    </dgm:pt>
    <dgm:pt modelId="{76869BA3-961D-47B4-85B5-17435DB49D47}">
      <dgm:prSet/>
      <dgm:spPr/>
      <dgm:t>
        <a:bodyPr/>
        <a:lstStyle/>
        <a:p>
          <a:r>
            <a:rPr lang="en-US"/>
            <a:t>…</a:t>
          </a:r>
        </a:p>
      </dgm:t>
    </dgm:pt>
    <dgm:pt modelId="{2321B981-7DA3-4E19-AF0F-ABE734D33255}" type="parTrans" cxnId="{85ED2DF8-9C01-4B32-A6F2-830672C67813}">
      <dgm:prSet/>
      <dgm:spPr/>
      <dgm:t>
        <a:bodyPr/>
        <a:lstStyle/>
        <a:p>
          <a:endParaRPr lang="en-US"/>
        </a:p>
      </dgm:t>
    </dgm:pt>
    <dgm:pt modelId="{AAE4AC53-B927-462A-9F4E-407224D34CAA}" type="sibTrans" cxnId="{85ED2DF8-9C01-4B32-A6F2-830672C67813}">
      <dgm:prSet/>
      <dgm:spPr/>
      <dgm:t>
        <a:bodyPr/>
        <a:lstStyle/>
        <a:p>
          <a:endParaRPr lang="en-US"/>
        </a:p>
      </dgm:t>
    </dgm:pt>
    <dgm:pt modelId="{2D79A4FB-F98F-496A-BFDB-EE6A065850DF}" type="pres">
      <dgm:prSet presAssocID="{1CEC6DFB-79B1-4908-888C-D750A34052C7}" presName="vert0" presStyleCnt="0">
        <dgm:presLayoutVars>
          <dgm:dir/>
          <dgm:animOne val="branch"/>
          <dgm:animLvl val="lvl"/>
        </dgm:presLayoutVars>
      </dgm:prSet>
      <dgm:spPr/>
    </dgm:pt>
    <dgm:pt modelId="{EB540E57-122D-4019-983F-FF524AA5BAAE}" type="pres">
      <dgm:prSet presAssocID="{58A600A3-B41B-40B7-BFFD-E9E4DA22FA28}" presName="thickLine" presStyleLbl="alignNode1" presStyleIdx="0" presStyleCnt="6"/>
      <dgm:spPr/>
    </dgm:pt>
    <dgm:pt modelId="{ABB1667A-43B5-486B-9DF1-B537FF3E81BA}" type="pres">
      <dgm:prSet presAssocID="{58A600A3-B41B-40B7-BFFD-E9E4DA22FA28}" presName="horz1" presStyleCnt="0"/>
      <dgm:spPr/>
    </dgm:pt>
    <dgm:pt modelId="{6E99F8A9-B2A3-4BE4-A96D-2813C5D9EE39}" type="pres">
      <dgm:prSet presAssocID="{58A600A3-B41B-40B7-BFFD-E9E4DA22FA28}" presName="tx1" presStyleLbl="revTx" presStyleIdx="0" presStyleCnt="6"/>
      <dgm:spPr/>
    </dgm:pt>
    <dgm:pt modelId="{74C6732B-4365-49DE-911A-BF2452B53F4F}" type="pres">
      <dgm:prSet presAssocID="{58A600A3-B41B-40B7-BFFD-E9E4DA22FA28}" presName="vert1" presStyleCnt="0"/>
      <dgm:spPr/>
    </dgm:pt>
    <dgm:pt modelId="{A6F838D9-137E-475D-897B-4D85B658D9AD}" type="pres">
      <dgm:prSet presAssocID="{F03D6969-A081-4ADC-9B50-4942ACAC2E73}" presName="thickLine" presStyleLbl="alignNode1" presStyleIdx="1" presStyleCnt="6"/>
      <dgm:spPr/>
    </dgm:pt>
    <dgm:pt modelId="{EF8E6588-720C-4517-AE11-2F9E6973939A}" type="pres">
      <dgm:prSet presAssocID="{F03D6969-A081-4ADC-9B50-4942ACAC2E73}" presName="horz1" presStyleCnt="0"/>
      <dgm:spPr/>
    </dgm:pt>
    <dgm:pt modelId="{2235C491-9DD7-44DA-9C73-03FF42B3D34A}" type="pres">
      <dgm:prSet presAssocID="{F03D6969-A081-4ADC-9B50-4942ACAC2E73}" presName="tx1" presStyleLbl="revTx" presStyleIdx="1" presStyleCnt="6"/>
      <dgm:spPr/>
    </dgm:pt>
    <dgm:pt modelId="{475CA5B8-518F-43D8-B064-E556D215C29B}" type="pres">
      <dgm:prSet presAssocID="{F03D6969-A081-4ADC-9B50-4942ACAC2E73}" presName="vert1" presStyleCnt="0"/>
      <dgm:spPr/>
    </dgm:pt>
    <dgm:pt modelId="{3C13569F-4148-4675-A7D6-F6E3E889B72B}" type="pres">
      <dgm:prSet presAssocID="{81BFEA81-1FC5-4A5B-A90A-5E4449B534B6}" presName="thickLine" presStyleLbl="alignNode1" presStyleIdx="2" presStyleCnt="6"/>
      <dgm:spPr/>
    </dgm:pt>
    <dgm:pt modelId="{1C17C92E-AC24-464C-9AA7-AB4F045A9A99}" type="pres">
      <dgm:prSet presAssocID="{81BFEA81-1FC5-4A5B-A90A-5E4449B534B6}" presName="horz1" presStyleCnt="0"/>
      <dgm:spPr/>
    </dgm:pt>
    <dgm:pt modelId="{3051286A-00A5-40EF-B4C0-16BD17211148}" type="pres">
      <dgm:prSet presAssocID="{81BFEA81-1FC5-4A5B-A90A-5E4449B534B6}" presName="tx1" presStyleLbl="revTx" presStyleIdx="2" presStyleCnt="6"/>
      <dgm:spPr/>
    </dgm:pt>
    <dgm:pt modelId="{E62C00C3-9FFA-4ECA-A4E1-7B625F60CD0D}" type="pres">
      <dgm:prSet presAssocID="{81BFEA81-1FC5-4A5B-A90A-5E4449B534B6}" presName="vert1" presStyleCnt="0"/>
      <dgm:spPr/>
    </dgm:pt>
    <dgm:pt modelId="{82F67D96-8203-4037-8BEC-86A87BBB8FD3}" type="pres">
      <dgm:prSet presAssocID="{3610CAC2-55B7-4FF3-AAB4-198E9C3FA8AF}" presName="thickLine" presStyleLbl="alignNode1" presStyleIdx="3" presStyleCnt="6"/>
      <dgm:spPr/>
    </dgm:pt>
    <dgm:pt modelId="{5D421479-48DA-4B59-AC77-A1BD665F4D61}" type="pres">
      <dgm:prSet presAssocID="{3610CAC2-55B7-4FF3-AAB4-198E9C3FA8AF}" presName="horz1" presStyleCnt="0"/>
      <dgm:spPr/>
    </dgm:pt>
    <dgm:pt modelId="{08E99AED-7846-45C1-AD79-C221B4CF87AC}" type="pres">
      <dgm:prSet presAssocID="{3610CAC2-55B7-4FF3-AAB4-198E9C3FA8AF}" presName="tx1" presStyleLbl="revTx" presStyleIdx="3" presStyleCnt="6"/>
      <dgm:spPr/>
    </dgm:pt>
    <dgm:pt modelId="{877C67CB-366F-48D0-896E-CEDDEC42FFD7}" type="pres">
      <dgm:prSet presAssocID="{3610CAC2-55B7-4FF3-AAB4-198E9C3FA8AF}" presName="vert1" presStyleCnt="0"/>
      <dgm:spPr/>
    </dgm:pt>
    <dgm:pt modelId="{6D2C61E8-F62C-42CD-B34C-F5E833AC8300}" type="pres">
      <dgm:prSet presAssocID="{484320CC-3DBD-492F-9EEC-2342004391DF}" presName="thickLine" presStyleLbl="alignNode1" presStyleIdx="4" presStyleCnt="6"/>
      <dgm:spPr/>
    </dgm:pt>
    <dgm:pt modelId="{98EB08BF-232E-4302-8006-4A5B4A70C346}" type="pres">
      <dgm:prSet presAssocID="{484320CC-3DBD-492F-9EEC-2342004391DF}" presName="horz1" presStyleCnt="0"/>
      <dgm:spPr/>
    </dgm:pt>
    <dgm:pt modelId="{E23B4A95-A865-462F-8D5D-84FC3A592D99}" type="pres">
      <dgm:prSet presAssocID="{484320CC-3DBD-492F-9EEC-2342004391DF}" presName="tx1" presStyleLbl="revTx" presStyleIdx="4" presStyleCnt="6"/>
      <dgm:spPr/>
    </dgm:pt>
    <dgm:pt modelId="{0D24F96A-A128-4877-9A33-A7863FAAE141}" type="pres">
      <dgm:prSet presAssocID="{484320CC-3DBD-492F-9EEC-2342004391DF}" presName="vert1" presStyleCnt="0"/>
      <dgm:spPr/>
    </dgm:pt>
    <dgm:pt modelId="{5B7A7AE1-5C59-4BB6-A019-D448A5B3B08F}" type="pres">
      <dgm:prSet presAssocID="{76869BA3-961D-47B4-85B5-17435DB49D47}" presName="thickLine" presStyleLbl="alignNode1" presStyleIdx="5" presStyleCnt="6"/>
      <dgm:spPr/>
    </dgm:pt>
    <dgm:pt modelId="{6A982A0F-135B-4C93-81E2-8D530E370B0F}" type="pres">
      <dgm:prSet presAssocID="{76869BA3-961D-47B4-85B5-17435DB49D47}" presName="horz1" presStyleCnt="0"/>
      <dgm:spPr/>
    </dgm:pt>
    <dgm:pt modelId="{7BF1281C-1207-45B4-98A1-7BD84E520C07}" type="pres">
      <dgm:prSet presAssocID="{76869BA3-961D-47B4-85B5-17435DB49D47}" presName="tx1" presStyleLbl="revTx" presStyleIdx="5" presStyleCnt="6"/>
      <dgm:spPr/>
    </dgm:pt>
    <dgm:pt modelId="{46662C17-20A4-42CB-B212-27AE54D8EEC0}" type="pres">
      <dgm:prSet presAssocID="{76869BA3-961D-47B4-85B5-17435DB49D47}" presName="vert1" presStyleCnt="0"/>
      <dgm:spPr/>
    </dgm:pt>
  </dgm:ptLst>
  <dgm:cxnLst>
    <dgm:cxn modelId="{970B5906-99C4-4DCC-AAED-111D413A0B0C}" srcId="{1CEC6DFB-79B1-4908-888C-D750A34052C7}" destId="{3610CAC2-55B7-4FF3-AAB4-198E9C3FA8AF}" srcOrd="3" destOrd="0" parTransId="{2A601E47-D9B1-46DA-9E3E-7CAEC59D9690}" sibTransId="{DEA0FE3D-9814-459B-AB59-84AE69D52FD3}"/>
    <dgm:cxn modelId="{055B9520-AF6A-4AD8-8286-B687C0DFDE87}" srcId="{1CEC6DFB-79B1-4908-888C-D750A34052C7}" destId="{484320CC-3DBD-492F-9EEC-2342004391DF}" srcOrd="4" destOrd="0" parTransId="{DD116270-CB10-46B3-9650-74D2A7EBC3D3}" sibTransId="{88299107-FE47-402D-ACCA-61AAAA63768F}"/>
    <dgm:cxn modelId="{AF660A27-2DB8-4939-A4C3-DB4C32EBA5B9}" type="presOf" srcId="{484320CC-3DBD-492F-9EEC-2342004391DF}" destId="{E23B4A95-A865-462F-8D5D-84FC3A592D99}" srcOrd="0" destOrd="0" presId="urn:microsoft.com/office/officeart/2008/layout/LinedList"/>
    <dgm:cxn modelId="{C3E0F635-4259-4E5F-8A95-FFB026F04AD9}" srcId="{1CEC6DFB-79B1-4908-888C-D750A34052C7}" destId="{81BFEA81-1FC5-4A5B-A90A-5E4449B534B6}" srcOrd="2" destOrd="0" parTransId="{5841C572-DB33-4251-86E3-6C3244675A79}" sibTransId="{DB88797D-FD36-4808-A1DD-9816DB1B8B4A}"/>
    <dgm:cxn modelId="{7F00803A-5B78-4D63-803B-BFA2AEE57CF2}" srcId="{1CEC6DFB-79B1-4908-888C-D750A34052C7}" destId="{58A600A3-B41B-40B7-BFFD-E9E4DA22FA28}" srcOrd="0" destOrd="0" parTransId="{07A5AAD1-1C8D-4426-A132-FE6B46F35D29}" sibTransId="{79959F52-384B-4F33-88FD-A82C97CFA7BC}"/>
    <dgm:cxn modelId="{D7C85174-BB74-46EF-A7CA-561D40DBD292}" type="presOf" srcId="{81BFEA81-1FC5-4A5B-A90A-5E4449B534B6}" destId="{3051286A-00A5-40EF-B4C0-16BD17211148}" srcOrd="0" destOrd="0" presId="urn:microsoft.com/office/officeart/2008/layout/LinedList"/>
    <dgm:cxn modelId="{9AA1F559-0E39-48B5-9320-AD90A2C694FB}" type="presOf" srcId="{76869BA3-961D-47B4-85B5-17435DB49D47}" destId="{7BF1281C-1207-45B4-98A1-7BD84E520C07}" srcOrd="0" destOrd="0" presId="urn:microsoft.com/office/officeart/2008/layout/LinedList"/>
    <dgm:cxn modelId="{F921EE7E-F88D-47E2-8754-56E24F929537}" type="presOf" srcId="{F03D6969-A081-4ADC-9B50-4942ACAC2E73}" destId="{2235C491-9DD7-44DA-9C73-03FF42B3D34A}" srcOrd="0" destOrd="0" presId="urn:microsoft.com/office/officeart/2008/layout/LinedList"/>
    <dgm:cxn modelId="{5D13F082-593A-4A49-AB90-9EE53A730558}" type="presOf" srcId="{58A600A3-B41B-40B7-BFFD-E9E4DA22FA28}" destId="{6E99F8A9-B2A3-4BE4-A96D-2813C5D9EE39}" srcOrd="0" destOrd="0" presId="urn:microsoft.com/office/officeart/2008/layout/LinedList"/>
    <dgm:cxn modelId="{D31C4294-E267-4837-BAA4-9979912079F5}" srcId="{1CEC6DFB-79B1-4908-888C-D750A34052C7}" destId="{F03D6969-A081-4ADC-9B50-4942ACAC2E73}" srcOrd="1" destOrd="0" parTransId="{DF382A11-2648-4231-9489-23D315E46741}" sibTransId="{3E49FDBF-3EDE-437D-BDD5-87D32EE85669}"/>
    <dgm:cxn modelId="{7187F2B9-C184-479F-AA62-E7A0D78F7188}" type="presOf" srcId="{3610CAC2-55B7-4FF3-AAB4-198E9C3FA8AF}" destId="{08E99AED-7846-45C1-AD79-C221B4CF87AC}" srcOrd="0" destOrd="0" presId="urn:microsoft.com/office/officeart/2008/layout/LinedList"/>
    <dgm:cxn modelId="{7B219EE7-56DB-492D-8481-D5C645CC272F}" type="presOf" srcId="{1CEC6DFB-79B1-4908-888C-D750A34052C7}" destId="{2D79A4FB-F98F-496A-BFDB-EE6A065850DF}" srcOrd="0" destOrd="0" presId="urn:microsoft.com/office/officeart/2008/layout/LinedList"/>
    <dgm:cxn modelId="{85ED2DF8-9C01-4B32-A6F2-830672C67813}" srcId="{1CEC6DFB-79B1-4908-888C-D750A34052C7}" destId="{76869BA3-961D-47B4-85B5-17435DB49D47}" srcOrd="5" destOrd="0" parTransId="{2321B981-7DA3-4E19-AF0F-ABE734D33255}" sibTransId="{AAE4AC53-B927-462A-9F4E-407224D34CAA}"/>
    <dgm:cxn modelId="{4E2FEA73-65CA-4908-BCB8-B3F5780786B5}" type="presParOf" srcId="{2D79A4FB-F98F-496A-BFDB-EE6A065850DF}" destId="{EB540E57-122D-4019-983F-FF524AA5BAAE}" srcOrd="0" destOrd="0" presId="urn:microsoft.com/office/officeart/2008/layout/LinedList"/>
    <dgm:cxn modelId="{505F1188-2186-4EF8-A952-FF651E0DBF6F}" type="presParOf" srcId="{2D79A4FB-F98F-496A-BFDB-EE6A065850DF}" destId="{ABB1667A-43B5-486B-9DF1-B537FF3E81BA}" srcOrd="1" destOrd="0" presId="urn:microsoft.com/office/officeart/2008/layout/LinedList"/>
    <dgm:cxn modelId="{6D967DDE-6FE2-407C-A9D7-11C93F6E97F1}" type="presParOf" srcId="{ABB1667A-43B5-486B-9DF1-B537FF3E81BA}" destId="{6E99F8A9-B2A3-4BE4-A96D-2813C5D9EE39}" srcOrd="0" destOrd="0" presId="urn:microsoft.com/office/officeart/2008/layout/LinedList"/>
    <dgm:cxn modelId="{CDFB2799-7C82-4987-BB36-7FEDC40059AA}" type="presParOf" srcId="{ABB1667A-43B5-486B-9DF1-B537FF3E81BA}" destId="{74C6732B-4365-49DE-911A-BF2452B53F4F}" srcOrd="1" destOrd="0" presId="urn:microsoft.com/office/officeart/2008/layout/LinedList"/>
    <dgm:cxn modelId="{14C3629D-4A32-4E3D-8207-0F4BE18A1697}" type="presParOf" srcId="{2D79A4FB-F98F-496A-BFDB-EE6A065850DF}" destId="{A6F838D9-137E-475D-897B-4D85B658D9AD}" srcOrd="2" destOrd="0" presId="urn:microsoft.com/office/officeart/2008/layout/LinedList"/>
    <dgm:cxn modelId="{1699E6CB-7CFF-4A07-8CCA-63BF0CD1F7A3}" type="presParOf" srcId="{2D79A4FB-F98F-496A-BFDB-EE6A065850DF}" destId="{EF8E6588-720C-4517-AE11-2F9E6973939A}" srcOrd="3" destOrd="0" presId="urn:microsoft.com/office/officeart/2008/layout/LinedList"/>
    <dgm:cxn modelId="{6ED6BC30-E884-495D-943B-EDF383B5824E}" type="presParOf" srcId="{EF8E6588-720C-4517-AE11-2F9E6973939A}" destId="{2235C491-9DD7-44DA-9C73-03FF42B3D34A}" srcOrd="0" destOrd="0" presId="urn:microsoft.com/office/officeart/2008/layout/LinedList"/>
    <dgm:cxn modelId="{0667E5DE-13A3-4757-915B-23D90BB12C6E}" type="presParOf" srcId="{EF8E6588-720C-4517-AE11-2F9E6973939A}" destId="{475CA5B8-518F-43D8-B064-E556D215C29B}" srcOrd="1" destOrd="0" presId="urn:microsoft.com/office/officeart/2008/layout/LinedList"/>
    <dgm:cxn modelId="{510C7172-3D19-4671-BAE2-9AFED0974FAB}" type="presParOf" srcId="{2D79A4FB-F98F-496A-BFDB-EE6A065850DF}" destId="{3C13569F-4148-4675-A7D6-F6E3E889B72B}" srcOrd="4" destOrd="0" presId="urn:microsoft.com/office/officeart/2008/layout/LinedList"/>
    <dgm:cxn modelId="{EFC906D0-3956-425B-8A74-2FFD41C76B4F}" type="presParOf" srcId="{2D79A4FB-F98F-496A-BFDB-EE6A065850DF}" destId="{1C17C92E-AC24-464C-9AA7-AB4F045A9A99}" srcOrd="5" destOrd="0" presId="urn:microsoft.com/office/officeart/2008/layout/LinedList"/>
    <dgm:cxn modelId="{D11711AB-8305-450B-85AA-B93F4B74FDC6}" type="presParOf" srcId="{1C17C92E-AC24-464C-9AA7-AB4F045A9A99}" destId="{3051286A-00A5-40EF-B4C0-16BD17211148}" srcOrd="0" destOrd="0" presId="urn:microsoft.com/office/officeart/2008/layout/LinedList"/>
    <dgm:cxn modelId="{CAB17932-FE37-4912-B6AB-A0F2A7B0D99D}" type="presParOf" srcId="{1C17C92E-AC24-464C-9AA7-AB4F045A9A99}" destId="{E62C00C3-9FFA-4ECA-A4E1-7B625F60CD0D}" srcOrd="1" destOrd="0" presId="urn:microsoft.com/office/officeart/2008/layout/LinedList"/>
    <dgm:cxn modelId="{6CFD0B41-9217-4679-A1E3-9CBF6E5AF359}" type="presParOf" srcId="{2D79A4FB-F98F-496A-BFDB-EE6A065850DF}" destId="{82F67D96-8203-4037-8BEC-86A87BBB8FD3}" srcOrd="6" destOrd="0" presId="urn:microsoft.com/office/officeart/2008/layout/LinedList"/>
    <dgm:cxn modelId="{2F620C4D-8581-4971-A8ED-43EAE83E2CE9}" type="presParOf" srcId="{2D79A4FB-F98F-496A-BFDB-EE6A065850DF}" destId="{5D421479-48DA-4B59-AC77-A1BD665F4D61}" srcOrd="7" destOrd="0" presId="urn:microsoft.com/office/officeart/2008/layout/LinedList"/>
    <dgm:cxn modelId="{901BBCDE-B299-4245-8BD5-DB20EBCA3E90}" type="presParOf" srcId="{5D421479-48DA-4B59-AC77-A1BD665F4D61}" destId="{08E99AED-7846-45C1-AD79-C221B4CF87AC}" srcOrd="0" destOrd="0" presId="urn:microsoft.com/office/officeart/2008/layout/LinedList"/>
    <dgm:cxn modelId="{9001FF0C-083C-48A7-A425-790AAE81EFED}" type="presParOf" srcId="{5D421479-48DA-4B59-AC77-A1BD665F4D61}" destId="{877C67CB-366F-48D0-896E-CEDDEC42FFD7}" srcOrd="1" destOrd="0" presId="urn:microsoft.com/office/officeart/2008/layout/LinedList"/>
    <dgm:cxn modelId="{33A1BAB9-C0B1-450D-BF6C-1F227FA87DC5}" type="presParOf" srcId="{2D79A4FB-F98F-496A-BFDB-EE6A065850DF}" destId="{6D2C61E8-F62C-42CD-B34C-F5E833AC8300}" srcOrd="8" destOrd="0" presId="urn:microsoft.com/office/officeart/2008/layout/LinedList"/>
    <dgm:cxn modelId="{54127C13-C427-4500-9EBB-2856346E1655}" type="presParOf" srcId="{2D79A4FB-F98F-496A-BFDB-EE6A065850DF}" destId="{98EB08BF-232E-4302-8006-4A5B4A70C346}" srcOrd="9" destOrd="0" presId="urn:microsoft.com/office/officeart/2008/layout/LinedList"/>
    <dgm:cxn modelId="{ED7C6537-51E3-45AA-A45F-258E3FD851DE}" type="presParOf" srcId="{98EB08BF-232E-4302-8006-4A5B4A70C346}" destId="{E23B4A95-A865-462F-8D5D-84FC3A592D99}" srcOrd="0" destOrd="0" presId="urn:microsoft.com/office/officeart/2008/layout/LinedList"/>
    <dgm:cxn modelId="{A5CB7A4C-1816-42B6-AA6C-E156E9B4C236}" type="presParOf" srcId="{98EB08BF-232E-4302-8006-4A5B4A70C346}" destId="{0D24F96A-A128-4877-9A33-A7863FAAE141}" srcOrd="1" destOrd="0" presId="urn:microsoft.com/office/officeart/2008/layout/LinedList"/>
    <dgm:cxn modelId="{0CC8DADE-F9F8-4EA5-8FBA-C1E13E6419BF}" type="presParOf" srcId="{2D79A4FB-F98F-496A-BFDB-EE6A065850DF}" destId="{5B7A7AE1-5C59-4BB6-A019-D448A5B3B08F}" srcOrd="10" destOrd="0" presId="urn:microsoft.com/office/officeart/2008/layout/LinedList"/>
    <dgm:cxn modelId="{242137B1-18F5-4CE3-8965-F168D884FE57}" type="presParOf" srcId="{2D79A4FB-F98F-496A-BFDB-EE6A065850DF}" destId="{6A982A0F-135B-4C93-81E2-8D530E370B0F}" srcOrd="11" destOrd="0" presId="urn:microsoft.com/office/officeart/2008/layout/LinedList"/>
    <dgm:cxn modelId="{9119A14F-46B3-4FAF-83A9-56DD349785EB}" type="presParOf" srcId="{6A982A0F-135B-4C93-81E2-8D530E370B0F}" destId="{7BF1281C-1207-45B4-98A1-7BD84E520C07}" srcOrd="0" destOrd="0" presId="urn:microsoft.com/office/officeart/2008/layout/LinedList"/>
    <dgm:cxn modelId="{560AD201-7A74-4796-B23B-0D35394B7CCB}" type="presParOf" srcId="{6A982A0F-135B-4C93-81E2-8D530E370B0F}" destId="{46662C17-20A4-42CB-B212-27AE54D8EEC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741DFF-7555-4936-BD12-99F3FD58DCA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DB9959-9660-4CF1-A9BC-57B42EF51A4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Transformer architecture from GPT-1, 2, 3</a:t>
          </a:r>
          <a:endParaRPr lang="en-US"/>
        </a:p>
      </dgm:t>
    </dgm:pt>
    <dgm:pt modelId="{9AF83D7D-265E-4454-9950-696B778AA1E3}" type="parTrans" cxnId="{A995E53C-F5BF-4532-B84A-1D669AA02286}">
      <dgm:prSet/>
      <dgm:spPr/>
      <dgm:t>
        <a:bodyPr/>
        <a:lstStyle/>
        <a:p>
          <a:endParaRPr lang="en-US"/>
        </a:p>
      </dgm:t>
    </dgm:pt>
    <dgm:pt modelId="{CD5DA3FF-5CB2-4761-AB5A-E1C53F3FD8DD}" type="sibTrans" cxnId="{A995E53C-F5BF-4532-B84A-1D669AA02286}">
      <dgm:prSet/>
      <dgm:spPr/>
      <dgm:t>
        <a:bodyPr/>
        <a:lstStyle/>
        <a:p>
          <a:endParaRPr lang="en-US"/>
        </a:p>
      </dgm:t>
    </dgm:pt>
    <dgm:pt modelId="{1D05B678-9336-442C-9824-6DA6945E3F8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Fine tuned for chatbot function</a:t>
          </a:r>
          <a:endParaRPr lang="en-US"/>
        </a:p>
      </dgm:t>
    </dgm:pt>
    <dgm:pt modelId="{FBBCFF83-0469-4CA4-9BDC-B67E123B73ED}" type="parTrans" cxnId="{79CDCCB4-CD43-41A9-B320-71BAB634246E}">
      <dgm:prSet/>
      <dgm:spPr/>
      <dgm:t>
        <a:bodyPr/>
        <a:lstStyle/>
        <a:p>
          <a:endParaRPr lang="en-US"/>
        </a:p>
      </dgm:t>
    </dgm:pt>
    <dgm:pt modelId="{28D493D2-961D-4AAD-BE56-49DC15CCE678}" type="sibTrans" cxnId="{79CDCCB4-CD43-41A9-B320-71BAB634246E}">
      <dgm:prSet/>
      <dgm:spPr/>
      <dgm:t>
        <a:bodyPr/>
        <a:lstStyle/>
        <a:p>
          <a:endParaRPr lang="en-US"/>
        </a:p>
      </dgm:t>
    </dgm:pt>
    <dgm:pt modelId="{DDF61A95-5AF4-468D-BC09-967B43190DF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Add </a:t>
          </a:r>
          <a:r>
            <a:rPr lang="en-GB"/>
            <a:t>reinforcement learning with human feedback</a:t>
          </a:r>
          <a:endParaRPr lang="en-US"/>
        </a:p>
      </dgm:t>
    </dgm:pt>
    <dgm:pt modelId="{AF348C5C-BDB4-4D3A-8BD7-87188A130F19}" type="parTrans" cxnId="{2A160242-4184-4F82-9185-492DFF443A04}">
      <dgm:prSet/>
      <dgm:spPr/>
      <dgm:t>
        <a:bodyPr/>
        <a:lstStyle/>
        <a:p>
          <a:endParaRPr lang="en-US"/>
        </a:p>
      </dgm:t>
    </dgm:pt>
    <dgm:pt modelId="{40236B02-9396-48AD-A88E-834B4D376956}" type="sibTrans" cxnId="{2A160242-4184-4F82-9185-492DFF443A04}">
      <dgm:prSet/>
      <dgm:spPr/>
      <dgm:t>
        <a:bodyPr/>
        <a:lstStyle/>
        <a:p>
          <a:endParaRPr lang="en-US"/>
        </a:p>
      </dgm:t>
    </dgm:pt>
    <dgm:pt modelId="{749B0D34-F727-48BF-BCFA-BE2CF52B20F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pre-trained on a large corpus of text data from the internet</a:t>
          </a:r>
          <a:endParaRPr lang="en-US"/>
        </a:p>
      </dgm:t>
    </dgm:pt>
    <dgm:pt modelId="{E7746250-E6A9-4692-996C-1FE7CBF349C4}" type="parTrans" cxnId="{56543D8D-709C-4AA1-8655-BE2718BADC9B}">
      <dgm:prSet/>
      <dgm:spPr/>
      <dgm:t>
        <a:bodyPr/>
        <a:lstStyle/>
        <a:p>
          <a:endParaRPr lang="en-US"/>
        </a:p>
      </dgm:t>
    </dgm:pt>
    <dgm:pt modelId="{C7BB3DCB-91F4-4FF7-8E15-1B1D2960CB90}" type="sibTrans" cxnId="{56543D8D-709C-4AA1-8655-BE2718BADC9B}">
      <dgm:prSet/>
      <dgm:spPr/>
      <dgm:t>
        <a:bodyPr/>
        <a:lstStyle/>
        <a:p>
          <a:endParaRPr lang="en-US"/>
        </a:p>
      </dgm:t>
    </dgm:pt>
    <dgm:pt modelId="{81DE9EA7-9576-43A2-A1D7-6EB1E66B33ED}" type="pres">
      <dgm:prSet presAssocID="{04741DFF-7555-4936-BD12-99F3FD58DCA4}" presName="root" presStyleCnt="0">
        <dgm:presLayoutVars>
          <dgm:dir/>
          <dgm:resizeHandles val="exact"/>
        </dgm:presLayoutVars>
      </dgm:prSet>
      <dgm:spPr/>
    </dgm:pt>
    <dgm:pt modelId="{3719F90C-7183-4FDE-B72A-F76AD201F66B}" type="pres">
      <dgm:prSet presAssocID="{6ADB9959-9660-4CF1-A9BC-57B42EF51A47}" presName="compNode" presStyleCnt="0"/>
      <dgm:spPr/>
    </dgm:pt>
    <dgm:pt modelId="{6D25F830-A5D0-42C2-974E-E53A55C55C35}" type="pres">
      <dgm:prSet presAssocID="{6ADB9959-9660-4CF1-A9BC-57B42EF51A47}" presName="iconBgRect" presStyleLbl="bgShp" presStyleIdx="0" presStyleCnt="4"/>
      <dgm:spPr/>
    </dgm:pt>
    <dgm:pt modelId="{8AC6D433-92DE-4A5B-B953-DB87EA95A42B}" type="pres">
      <dgm:prSet presAssocID="{6ADB9959-9660-4CF1-A9BC-57B42EF51A4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ie"/>
        </a:ext>
      </dgm:extLst>
    </dgm:pt>
    <dgm:pt modelId="{D65347EB-19B6-461A-B60C-12E65DD11166}" type="pres">
      <dgm:prSet presAssocID="{6ADB9959-9660-4CF1-A9BC-57B42EF51A47}" presName="spaceRect" presStyleCnt="0"/>
      <dgm:spPr/>
    </dgm:pt>
    <dgm:pt modelId="{B3CAA663-97DE-48C3-9E85-E524BBF8FE62}" type="pres">
      <dgm:prSet presAssocID="{6ADB9959-9660-4CF1-A9BC-57B42EF51A47}" presName="textRect" presStyleLbl="revTx" presStyleIdx="0" presStyleCnt="4">
        <dgm:presLayoutVars>
          <dgm:chMax val="1"/>
          <dgm:chPref val="1"/>
        </dgm:presLayoutVars>
      </dgm:prSet>
      <dgm:spPr/>
    </dgm:pt>
    <dgm:pt modelId="{2DF82D27-FC95-47D7-B197-2B205822336B}" type="pres">
      <dgm:prSet presAssocID="{CD5DA3FF-5CB2-4761-AB5A-E1C53F3FD8DD}" presName="sibTrans" presStyleCnt="0"/>
      <dgm:spPr/>
    </dgm:pt>
    <dgm:pt modelId="{613131EA-338B-4C53-92DC-4BD3B7F7C5A8}" type="pres">
      <dgm:prSet presAssocID="{1D05B678-9336-442C-9824-6DA6945E3F81}" presName="compNode" presStyleCnt="0"/>
      <dgm:spPr/>
    </dgm:pt>
    <dgm:pt modelId="{D1FA3AF3-4099-43A3-BC07-36C5345014F2}" type="pres">
      <dgm:prSet presAssocID="{1D05B678-9336-442C-9824-6DA6945E3F81}" presName="iconBgRect" presStyleLbl="bgShp" presStyleIdx="1" presStyleCnt="4"/>
      <dgm:spPr/>
    </dgm:pt>
    <dgm:pt modelId="{CD6D0D54-521C-4007-82CB-7257F0545DE9}" type="pres">
      <dgm:prSet presAssocID="{1D05B678-9336-442C-9824-6DA6945E3F8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0A6B8B3C-571D-4C64-82A8-CE1A29CAFB27}" type="pres">
      <dgm:prSet presAssocID="{1D05B678-9336-442C-9824-6DA6945E3F81}" presName="spaceRect" presStyleCnt="0"/>
      <dgm:spPr/>
    </dgm:pt>
    <dgm:pt modelId="{BCA946D8-3C12-4E4D-9212-8EC8A2ABBD32}" type="pres">
      <dgm:prSet presAssocID="{1D05B678-9336-442C-9824-6DA6945E3F81}" presName="textRect" presStyleLbl="revTx" presStyleIdx="1" presStyleCnt="4">
        <dgm:presLayoutVars>
          <dgm:chMax val="1"/>
          <dgm:chPref val="1"/>
        </dgm:presLayoutVars>
      </dgm:prSet>
      <dgm:spPr/>
    </dgm:pt>
    <dgm:pt modelId="{46398FA6-82E1-4EAE-9E48-72A92707A8C1}" type="pres">
      <dgm:prSet presAssocID="{28D493D2-961D-4AAD-BE56-49DC15CCE678}" presName="sibTrans" presStyleCnt="0"/>
      <dgm:spPr/>
    </dgm:pt>
    <dgm:pt modelId="{7E1E0489-DF2F-4E05-92DE-5212332BE5BD}" type="pres">
      <dgm:prSet presAssocID="{DDF61A95-5AF4-468D-BC09-967B43190DF3}" presName="compNode" presStyleCnt="0"/>
      <dgm:spPr/>
    </dgm:pt>
    <dgm:pt modelId="{6ABD1E0F-953E-42F0-857B-0E5B96EF6B47}" type="pres">
      <dgm:prSet presAssocID="{DDF61A95-5AF4-468D-BC09-967B43190DF3}" presName="iconBgRect" presStyleLbl="bgShp" presStyleIdx="2" presStyleCnt="4"/>
      <dgm:spPr/>
    </dgm:pt>
    <dgm:pt modelId="{681ACA58-15FF-42F4-910D-49C6E111BAF7}" type="pres">
      <dgm:prSet presAssocID="{DDF61A95-5AF4-468D-BC09-967B43190DF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hrer"/>
        </a:ext>
      </dgm:extLst>
    </dgm:pt>
    <dgm:pt modelId="{72114504-DC2C-45BA-9C0F-689CC9AF1805}" type="pres">
      <dgm:prSet presAssocID="{DDF61A95-5AF4-468D-BC09-967B43190DF3}" presName="spaceRect" presStyleCnt="0"/>
      <dgm:spPr/>
    </dgm:pt>
    <dgm:pt modelId="{E059CBC6-4909-4309-A08B-468D67FBDC8F}" type="pres">
      <dgm:prSet presAssocID="{DDF61A95-5AF4-468D-BC09-967B43190DF3}" presName="textRect" presStyleLbl="revTx" presStyleIdx="2" presStyleCnt="4">
        <dgm:presLayoutVars>
          <dgm:chMax val="1"/>
          <dgm:chPref val="1"/>
        </dgm:presLayoutVars>
      </dgm:prSet>
      <dgm:spPr/>
    </dgm:pt>
    <dgm:pt modelId="{D683E784-D58C-4075-8B2C-B70758ACB43E}" type="pres">
      <dgm:prSet presAssocID="{40236B02-9396-48AD-A88E-834B4D376956}" presName="sibTrans" presStyleCnt="0"/>
      <dgm:spPr/>
    </dgm:pt>
    <dgm:pt modelId="{4911E306-04DF-43C0-8EA4-EB2950207C6A}" type="pres">
      <dgm:prSet presAssocID="{749B0D34-F727-48BF-BCFA-BE2CF52B20FC}" presName="compNode" presStyleCnt="0"/>
      <dgm:spPr/>
    </dgm:pt>
    <dgm:pt modelId="{2415DFD9-654B-4D2A-9241-8BEBBB9D8052}" type="pres">
      <dgm:prSet presAssocID="{749B0D34-F727-48BF-BCFA-BE2CF52B20FC}" presName="iconBgRect" presStyleLbl="bgShp" presStyleIdx="3" presStyleCnt="4"/>
      <dgm:spPr/>
    </dgm:pt>
    <dgm:pt modelId="{D4B69523-6648-4D14-9863-BEDD9EA2CAA7}" type="pres">
      <dgm:prSet presAssocID="{749B0D34-F727-48BF-BCFA-BE2CF52B20F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ücher"/>
        </a:ext>
      </dgm:extLst>
    </dgm:pt>
    <dgm:pt modelId="{1EA75890-A59F-472A-A7D5-81F638C359F3}" type="pres">
      <dgm:prSet presAssocID="{749B0D34-F727-48BF-BCFA-BE2CF52B20FC}" presName="spaceRect" presStyleCnt="0"/>
      <dgm:spPr/>
    </dgm:pt>
    <dgm:pt modelId="{2C529FD6-F500-4216-9251-54E3D65D52A5}" type="pres">
      <dgm:prSet presAssocID="{749B0D34-F727-48BF-BCFA-BE2CF52B20F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1F8A027-0067-4DA1-A988-1D2A3283B14C}" type="presOf" srcId="{DDF61A95-5AF4-468D-BC09-967B43190DF3}" destId="{E059CBC6-4909-4309-A08B-468D67FBDC8F}" srcOrd="0" destOrd="0" presId="urn:microsoft.com/office/officeart/2018/5/layout/IconCircleLabelList"/>
    <dgm:cxn modelId="{2CFA0A3A-5E70-446C-9868-01D763E077AF}" type="presOf" srcId="{6ADB9959-9660-4CF1-A9BC-57B42EF51A47}" destId="{B3CAA663-97DE-48C3-9E85-E524BBF8FE62}" srcOrd="0" destOrd="0" presId="urn:microsoft.com/office/officeart/2018/5/layout/IconCircleLabelList"/>
    <dgm:cxn modelId="{A995E53C-F5BF-4532-B84A-1D669AA02286}" srcId="{04741DFF-7555-4936-BD12-99F3FD58DCA4}" destId="{6ADB9959-9660-4CF1-A9BC-57B42EF51A47}" srcOrd="0" destOrd="0" parTransId="{9AF83D7D-265E-4454-9950-696B778AA1E3}" sibTransId="{CD5DA3FF-5CB2-4761-AB5A-E1C53F3FD8DD}"/>
    <dgm:cxn modelId="{2A160242-4184-4F82-9185-492DFF443A04}" srcId="{04741DFF-7555-4936-BD12-99F3FD58DCA4}" destId="{DDF61A95-5AF4-468D-BC09-967B43190DF3}" srcOrd="2" destOrd="0" parTransId="{AF348C5C-BDB4-4D3A-8BD7-87188A130F19}" sibTransId="{40236B02-9396-48AD-A88E-834B4D376956}"/>
    <dgm:cxn modelId="{A37F707D-4FFD-4660-8511-410387531583}" type="presOf" srcId="{749B0D34-F727-48BF-BCFA-BE2CF52B20FC}" destId="{2C529FD6-F500-4216-9251-54E3D65D52A5}" srcOrd="0" destOrd="0" presId="urn:microsoft.com/office/officeart/2018/5/layout/IconCircleLabelList"/>
    <dgm:cxn modelId="{56543D8D-709C-4AA1-8655-BE2718BADC9B}" srcId="{04741DFF-7555-4936-BD12-99F3FD58DCA4}" destId="{749B0D34-F727-48BF-BCFA-BE2CF52B20FC}" srcOrd="3" destOrd="0" parTransId="{E7746250-E6A9-4692-996C-1FE7CBF349C4}" sibTransId="{C7BB3DCB-91F4-4FF7-8E15-1B1D2960CB90}"/>
    <dgm:cxn modelId="{42616490-953B-4C06-A9E0-3DE39DDB001A}" type="presOf" srcId="{1D05B678-9336-442C-9824-6DA6945E3F81}" destId="{BCA946D8-3C12-4E4D-9212-8EC8A2ABBD32}" srcOrd="0" destOrd="0" presId="urn:microsoft.com/office/officeart/2018/5/layout/IconCircleLabelList"/>
    <dgm:cxn modelId="{79CDCCB4-CD43-41A9-B320-71BAB634246E}" srcId="{04741DFF-7555-4936-BD12-99F3FD58DCA4}" destId="{1D05B678-9336-442C-9824-6DA6945E3F81}" srcOrd="1" destOrd="0" parTransId="{FBBCFF83-0469-4CA4-9BDC-B67E123B73ED}" sibTransId="{28D493D2-961D-4AAD-BE56-49DC15CCE678}"/>
    <dgm:cxn modelId="{889C7FFB-0138-4BB9-BF78-A5AD4E99117B}" type="presOf" srcId="{04741DFF-7555-4936-BD12-99F3FD58DCA4}" destId="{81DE9EA7-9576-43A2-A1D7-6EB1E66B33ED}" srcOrd="0" destOrd="0" presId="urn:microsoft.com/office/officeart/2018/5/layout/IconCircleLabelList"/>
    <dgm:cxn modelId="{75E89534-E01C-4616-B2BA-973AF0813405}" type="presParOf" srcId="{81DE9EA7-9576-43A2-A1D7-6EB1E66B33ED}" destId="{3719F90C-7183-4FDE-B72A-F76AD201F66B}" srcOrd="0" destOrd="0" presId="urn:microsoft.com/office/officeart/2018/5/layout/IconCircleLabelList"/>
    <dgm:cxn modelId="{E442C46A-8146-41E0-9853-BED631096240}" type="presParOf" srcId="{3719F90C-7183-4FDE-B72A-F76AD201F66B}" destId="{6D25F830-A5D0-42C2-974E-E53A55C55C35}" srcOrd="0" destOrd="0" presId="urn:microsoft.com/office/officeart/2018/5/layout/IconCircleLabelList"/>
    <dgm:cxn modelId="{0F55D508-A0F9-4156-AF15-FB4D4416742F}" type="presParOf" srcId="{3719F90C-7183-4FDE-B72A-F76AD201F66B}" destId="{8AC6D433-92DE-4A5B-B953-DB87EA95A42B}" srcOrd="1" destOrd="0" presId="urn:microsoft.com/office/officeart/2018/5/layout/IconCircleLabelList"/>
    <dgm:cxn modelId="{0CF7EB3B-A5CE-4904-B4E4-7EB09912CBAC}" type="presParOf" srcId="{3719F90C-7183-4FDE-B72A-F76AD201F66B}" destId="{D65347EB-19B6-461A-B60C-12E65DD11166}" srcOrd="2" destOrd="0" presId="urn:microsoft.com/office/officeart/2018/5/layout/IconCircleLabelList"/>
    <dgm:cxn modelId="{C4F7D864-AC67-45A9-82F1-94B3BF208D65}" type="presParOf" srcId="{3719F90C-7183-4FDE-B72A-F76AD201F66B}" destId="{B3CAA663-97DE-48C3-9E85-E524BBF8FE62}" srcOrd="3" destOrd="0" presId="urn:microsoft.com/office/officeart/2018/5/layout/IconCircleLabelList"/>
    <dgm:cxn modelId="{1A5F1587-9929-4D97-B761-1F3B78506CFA}" type="presParOf" srcId="{81DE9EA7-9576-43A2-A1D7-6EB1E66B33ED}" destId="{2DF82D27-FC95-47D7-B197-2B205822336B}" srcOrd="1" destOrd="0" presId="urn:microsoft.com/office/officeart/2018/5/layout/IconCircleLabelList"/>
    <dgm:cxn modelId="{AA0B24F7-5732-4979-B9CE-AF31A8EABF4B}" type="presParOf" srcId="{81DE9EA7-9576-43A2-A1D7-6EB1E66B33ED}" destId="{613131EA-338B-4C53-92DC-4BD3B7F7C5A8}" srcOrd="2" destOrd="0" presId="urn:microsoft.com/office/officeart/2018/5/layout/IconCircleLabelList"/>
    <dgm:cxn modelId="{8F7BFC96-978A-42DB-B0EC-371AB8C6F9B9}" type="presParOf" srcId="{613131EA-338B-4C53-92DC-4BD3B7F7C5A8}" destId="{D1FA3AF3-4099-43A3-BC07-36C5345014F2}" srcOrd="0" destOrd="0" presId="urn:microsoft.com/office/officeart/2018/5/layout/IconCircleLabelList"/>
    <dgm:cxn modelId="{33482235-9C50-414F-BFAD-415019F9A79F}" type="presParOf" srcId="{613131EA-338B-4C53-92DC-4BD3B7F7C5A8}" destId="{CD6D0D54-521C-4007-82CB-7257F0545DE9}" srcOrd="1" destOrd="0" presId="urn:microsoft.com/office/officeart/2018/5/layout/IconCircleLabelList"/>
    <dgm:cxn modelId="{06686F58-7A87-42AC-BF07-276D3FB45075}" type="presParOf" srcId="{613131EA-338B-4C53-92DC-4BD3B7F7C5A8}" destId="{0A6B8B3C-571D-4C64-82A8-CE1A29CAFB27}" srcOrd="2" destOrd="0" presId="urn:microsoft.com/office/officeart/2018/5/layout/IconCircleLabelList"/>
    <dgm:cxn modelId="{95B16B33-3FDB-42F9-8136-4EE2CFF5CC7D}" type="presParOf" srcId="{613131EA-338B-4C53-92DC-4BD3B7F7C5A8}" destId="{BCA946D8-3C12-4E4D-9212-8EC8A2ABBD32}" srcOrd="3" destOrd="0" presId="urn:microsoft.com/office/officeart/2018/5/layout/IconCircleLabelList"/>
    <dgm:cxn modelId="{98BF4574-3989-46C1-BC92-FE088EC133ED}" type="presParOf" srcId="{81DE9EA7-9576-43A2-A1D7-6EB1E66B33ED}" destId="{46398FA6-82E1-4EAE-9E48-72A92707A8C1}" srcOrd="3" destOrd="0" presId="urn:microsoft.com/office/officeart/2018/5/layout/IconCircleLabelList"/>
    <dgm:cxn modelId="{444243AA-8E60-45F8-9E8B-B49F31FFF840}" type="presParOf" srcId="{81DE9EA7-9576-43A2-A1D7-6EB1E66B33ED}" destId="{7E1E0489-DF2F-4E05-92DE-5212332BE5BD}" srcOrd="4" destOrd="0" presId="urn:microsoft.com/office/officeart/2018/5/layout/IconCircleLabelList"/>
    <dgm:cxn modelId="{2D8C8B34-E313-4D5D-B30C-E2D20A3302B4}" type="presParOf" srcId="{7E1E0489-DF2F-4E05-92DE-5212332BE5BD}" destId="{6ABD1E0F-953E-42F0-857B-0E5B96EF6B47}" srcOrd="0" destOrd="0" presId="urn:microsoft.com/office/officeart/2018/5/layout/IconCircleLabelList"/>
    <dgm:cxn modelId="{39C18234-7219-4315-83DB-6B3135B3030E}" type="presParOf" srcId="{7E1E0489-DF2F-4E05-92DE-5212332BE5BD}" destId="{681ACA58-15FF-42F4-910D-49C6E111BAF7}" srcOrd="1" destOrd="0" presId="urn:microsoft.com/office/officeart/2018/5/layout/IconCircleLabelList"/>
    <dgm:cxn modelId="{F0F8B087-765B-475E-8EC8-A421CA2E1646}" type="presParOf" srcId="{7E1E0489-DF2F-4E05-92DE-5212332BE5BD}" destId="{72114504-DC2C-45BA-9C0F-689CC9AF1805}" srcOrd="2" destOrd="0" presId="urn:microsoft.com/office/officeart/2018/5/layout/IconCircleLabelList"/>
    <dgm:cxn modelId="{3C4BF364-83A2-4C75-8C5D-07D87A43D9D2}" type="presParOf" srcId="{7E1E0489-DF2F-4E05-92DE-5212332BE5BD}" destId="{E059CBC6-4909-4309-A08B-468D67FBDC8F}" srcOrd="3" destOrd="0" presId="urn:microsoft.com/office/officeart/2018/5/layout/IconCircleLabelList"/>
    <dgm:cxn modelId="{A1ED85CD-76AD-42B8-9273-2618239F0AFD}" type="presParOf" srcId="{81DE9EA7-9576-43A2-A1D7-6EB1E66B33ED}" destId="{D683E784-D58C-4075-8B2C-B70758ACB43E}" srcOrd="5" destOrd="0" presId="urn:microsoft.com/office/officeart/2018/5/layout/IconCircleLabelList"/>
    <dgm:cxn modelId="{D42E1777-C2E3-420A-BF5D-1439B7288D2C}" type="presParOf" srcId="{81DE9EA7-9576-43A2-A1D7-6EB1E66B33ED}" destId="{4911E306-04DF-43C0-8EA4-EB2950207C6A}" srcOrd="6" destOrd="0" presId="urn:microsoft.com/office/officeart/2018/5/layout/IconCircleLabelList"/>
    <dgm:cxn modelId="{26CEB1AA-5C71-4C93-9D1F-E4142BF0C970}" type="presParOf" srcId="{4911E306-04DF-43C0-8EA4-EB2950207C6A}" destId="{2415DFD9-654B-4D2A-9241-8BEBBB9D8052}" srcOrd="0" destOrd="0" presId="urn:microsoft.com/office/officeart/2018/5/layout/IconCircleLabelList"/>
    <dgm:cxn modelId="{A5DA831E-4F43-477E-AD72-4A1D91B275D1}" type="presParOf" srcId="{4911E306-04DF-43C0-8EA4-EB2950207C6A}" destId="{D4B69523-6648-4D14-9863-BEDD9EA2CAA7}" srcOrd="1" destOrd="0" presId="urn:microsoft.com/office/officeart/2018/5/layout/IconCircleLabelList"/>
    <dgm:cxn modelId="{BA0E3A1E-3EDF-4BFE-805B-99BE7185DBD1}" type="presParOf" srcId="{4911E306-04DF-43C0-8EA4-EB2950207C6A}" destId="{1EA75890-A59F-472A-A7D5-81F638C359F3}" srcOrd="2" destOrd="0" presId="urn:microsoft.com/office/officeart/2018/5/layout/IconCircleLabelList"/>
    <dgm:cxn modelId="{7F953AA1-2DA1-46D1-B0E0-E6F2934EE318}" type="presParOf" srcId="{4911E306-04DF-43C0-8EA4-EB2950207C6A}" destId="{2C529FD6-F500-4216-9251-54E3D65D52A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40E57-122D-4019-983F-FF524AA5BAAE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99F8A9-B2A3-4BE4-A96D-2813C5D9EE39}">
      <dsp:nvSpPr>
        <dsp:cNvPr id="0" name=""/>
        <dsp:cNvSpPr/>
      </dsp:nvSpPr>
      <dsp:spPr>
        <a:xfrm>
          <a:off x="0" y="2703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Main: activation time and information control</a:t>
          </a:r>
        </a:p>
      </dsp:txBody>
      <dsp:txXfrm>
        <a:off x="0" y="2703"/>
        <a:ext cx="6900512" cy="921789"/>
      </dsp:txXfrm>
    </dsp:sp>
    <dsp:sp modelId="{A6F838D9-137E-475D-897B-4D85B658D9AD}">
      <dsp:nvSpPr>
        <dsp:cNvPr id="0" name=""/>
        <dsp:cNvSpPr/>
      </dsp:nvSpPr>
      <dsp:spPr>
        <a:xfrm>
          <a:off x="0" y="924492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5C491-9DD7-44DA-9C73-03FF42B3D34A}">
      <dsp:nvSpPr>
        <dsp:cNvPr id="0" name=""/>
        <dsp:cNvSpPr/>
      </dsp:nvSpPr>
      <dsp:spPr>
        <a:xfrm>
          <a:off x="0" y="924492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Classes: TinderAPI, NearbyPerson, MatchedPerson, Chatroom, Messages...</a:t>
          </a:r>
        </a:p>
      </dsp:txBody>
      <dsp:txXfrm>
        <a:off x="0" y="924492"/>
        <a:ext cx="6900512" cy="921789"/>
      </dsp:txXfrm>
    </dsp:sp>
    <dsp:sp modelId="{3C13569F-4148-4675-A7D6-F6E3E889B72B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1286A-00A5-40EF-B4C0-16BD17211148}">
      <dsp:nvSpPr>
        <dsp:cNvPr id="0" name=""/>
        <dsp:cNvSpPr/>
      </dsp:nvSpPr>
      <dsp:spPr>
        <a:xfrm>
          <a:off x="0" y="1846281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Chatbot: GPT 3.5 chatbot </a:t>
          </a:r>
        </a:p>
      </dsp:txBody>
      <dsp:txXfrm>
        <a:off x="0" y="1846281"/>
        <a:ext cx="6900512" cy="921789"/>
      </dsp:txXfrm>
    </dsp:sp>
    <dsp:sp modelId="{82F67D96-8203-4037-8BEC-86A87BBB8FD3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E99AED-7846-45C1-AD79-C221B4CF87AC}">
      <dsp:nvSpPr>
        <dsp:cNvPr id="0" name=""/>
        <dsp:cNvSpPr/>
      </dsp:nvSpPr>
      <dsp:spPr>
        <a:xfrm>
          <a:off x="0" y="2768070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Support: support functions for classes </a:t>
          </a:r>
        </a:p>
      </dsp:txBody>
      <dsp:txXfrm>
        <a:off x="0" y="2768070"/>
        <a:ext cx="6900512" cy="921789"/>
      </dsp:txXfrm>
    </dsp:sp>
    <dsp:sp modelId="{6D2C61E8-F62C-42CD-B34C-F5E833AC8300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3B4A95-A865-462F-8D5D-84FC3A592D99}">
      <dsp:nvSpPr>
        <dsp:cNvPr id="0" name=""/>
        <dsp:cNvSpPr/>
      </dsp:nvSpPr>
      <dsp:spPr>
        <a:xfrm>
          <a:off x="0" y="3689859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Xauth: Server authentification</a:t>
          </a:r>
        </a:p>
      </dsp:txBody>
      <dsp:txXfrm>
        <a:off x="0" y="3689859"/>
        <a:ext cx="6900512" cy="921789"/>
      </dsp:txXfrm>
    </dsp:sp>
    <dsp:sp modelId="{5B7A7AE1-5C59-4BB6-A019-D448A5B3B08F}">
      <dsp:nvSpPr>
        <dsp:cNvPr id="0" name=""/>
        <dsp:cNvSpPr/>
      </dsp:nvSpPr>
      <dsp:spPr>
        <a:xfrm>
          <a:off x="0" y="4611648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1281C-1207-45B4-98A1-7BD84E520C07}">
      <dsp:nvSpPr>
        <dsp:cNvPr id="0" name=""/>
        <dsp:cNvSpPr/>
      </dsp:nvSpPr>
      <dsp:spPr>
        <a:xfrm>
          <a:off x="0" y="4611648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…</a:t>
          </a:r>
        </a:p>
      </dsp:txBody>
      <dsp:txXfrm>
        <a:off x="0" y="4611648"/>
        <a:ext cx="6900512" cy="9217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25F830-A5D0-42C2-974E-E53A55C55C35}">
      <dsp:nvSpPr>
        <dsp:cNvPr id="0" name=""/>
        <dsp:cNvSpPr/>
      </dsp:nvSpPr>
      <dsp:spPr>
        <a:xfrm>
          <a:off x="973190" y="986724"/>
          <a:ext cx="1264141" cy="126414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C6D433-92DE-4A5B-B953-DB87EA95A42B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CAA663-97DE-48C3-9E85-E524BBF8FE62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500" kern="1200"/>
            <a:t>Transformer architecture from GPT-1, 2, 3</a:t>
          </a:r>
          <a:endParaRPr lang="en-US" sz="1500" kern="1200"/>
        </a:p>
      </dsp:txBody>
      <dsp:txXfrm>
        <a:off x="569079" y="2644614"/>
        <a:ext cx="2072362" cy="720000"/>
      </dsp:txXfrm>
    </dsp:sp>
    <dsp:sp modelId="{D1FA3AF3-4099-43A3-BC07-36C5345014F2}">
      <dsp:nvSpPr>
        <dsp:cNvPr id="0" name=""/>
        <dsp:cNvSpPr/>
      </dsp:nvSpPr>
      <dsp:spPr>
        <a:xfrm>
          <a:off x="3408216" y="986724"/>
          <a:ext cx="1264141" cy="126414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D0D54-521C-4007-82CB-7257F0545DE9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946D8-3C12-4E4D-9212-8EC8A2ABBD32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500" kern="1200"/>
            <a:t>Fine tuned for chatbot function</a:t>
          </a:r>
          <a:endParaRPr lang="en-US" sz="1500" kern="1200"/>
        </a:p>
      </dsp:txBody>
      <dsp:txXfrm>
        <a:off x="3004105" y="2644614"/>
        <a:ext cx="2072362" cy="720000"/>
      </dsp:txXfrm>
    </dsp:sp>
    <dsp:sp modelId="{6ABD1E0F-953E-42F0-857B-0E5B96EF6B47}">
      <dsp:nvSpPr>
        <dsp:cNvPr id="0" name=""/>
        <dsp:cNvSpPr/>
      </dsp:nvSpPr>
      <dsp:spPr>
        <a:xfrm>
          <a:off x="5843242" y="986724"/>
          <a:ext cx="1264141" cy="126414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1ACA58-15FF-42F4-910D-49C6E111BAF7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9CBC6-4909-4309-A08B-468D67FBDC8F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500" kern="1200"/>
            <a:t>Add </a:t>
          </a:r>
          <a:r>
            <a:rPr lang="en-GB" sz="1500" kern="1200"/>
            <a:t>reinforcement learning with human feedback</a:t>
          </a:r>
          <a:endParaRPr lang="en-US" sz="1500" kern="1200"/>
        </a:p>
      </dsp:txBody>
      <dsp:txXfrm>
        <a:off x="5439131" y="2644614"/>
        <a:ext cx="2072362" cy="720000"/>
      </dsp:txXfrm>
    </dsp:sp>
    <dsp:sp modelId="{2415DFD9-654B-4D2A-9241-8BEBBB9D8052}">
      <dsp:nvSpPr>
        <dsp:cNvPr id="0" name=""/>
        <dsp:cNvSpPr/>
      </dsp:nvSpPr>
      <dsp:spPr>
        <a:xfrm>
          <a:off x="8278268" y="986724"/>
          <a:ext cx="1264141" cy="126414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69523-6648-4D14-9863-BEDD9EA2CAA7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529FD6-F500-4216-9251-54E3D65D52A5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/>
            <a:t>pre-trained on a large corpus of text data from the internet</a:t>
          </a:r>
          <a:endParaRPr lang="en-US" sz="1500" kern="1200"/>
        </a:p>
      </dsp:txBody>
      <dsp:txXfrm>
        <a:off x="7874157" y="2644614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89690-BC9D-4B1A-9147-2239630CDE32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96502E-5994-4414-BDFF-4D0C1BD83E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54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SHOW CODE</a:t>
            </a:r>
          </a:p>
          <a:p>
            <a:endParaRPr lang="de-DE"/>
          </a:p>
          <a:p>
            <a:r>
              <a:rPr lang="de-DE"/>
              <a:t>State of the art computer vision models are trained on labeled set. =&gt; Limits their generality and flexibility.</a:t>
            </a:r>
          </a:p>
          <a:p>
            <a:r>
              <a:rPr lang="de-DE"/>
              <a:t>Pre-training worked well for NLP, not common with computer vision, yet.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By training on a dataset of 400 million (image, text) pairs, the CLIP model is able to attain zero shot performance on ImageNet that is comparable to ResNet-50!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Built 400M instances dataset of </a:t>
            </a:r>
            <a:r>
              <a:rPr lang="en-GB" err="1"/>
              <a:t>img</a:t>
            </a:r>
            <a:r>
              <a:rPr lang="en-GB"/>
              <a:t> – text where text is all words occurring on  ENG Wikipedia &gt; 100 times. Up to 20,000 pairs per query</a:t>
            </a:r>
          </a:p>
          <a:p>
            <a:r>
              <a:rPr lang="en-GB">
                <a:effectLst/>
                <a:latin typeface="Arial" panose="020B0604020202020204" pitchFamily="34" charset="0"/>
              </a:rPr>
              <a:t>Match the accuracy of the original ResNet-50 on ImageNet zero-shot without needing any of the 1.28 million training examples</a:t>
            </a:r>
          </a:p>
          <a:p>
            <a:r>
              <a:rPr lang="en-GB">
                <a:effectLst/>
                <a:latin typeface="Arial" panose="020B0604020202020204" pitchFamily="34" charset="0"/>
              </a:rPr>
              <a:t>Advantages:</a:t>
            </a:r>
          </a:p>
          <a:p>
            <a:r>
              <a:rPr lang="en-GB">
                <a:effectLst/>
                <a:latin typeface="Arial" panose="020B0604020202020204" pitchFamily="34" charset="0"/>
              </a:rPr>
              <a:t>Zero-shot</a:t>
            </a:r>
          </a:p>
          <a:p>
            <a:r>
              <a:rPr lang="en-GB">
                <a:effectLst/>
                <a:latin typeface="Arial" panose="020B0604020202020204" pitchFamily="34" charset="0"/>
              </a:rPr>
              <a:t>Better performance</a:t>
            </a:r>
          </a:p>
          <a:p>
            <a:r>
              <a:rPr lang="en-GB">
                <a:effectLst/>
                <a:latin typeface="Arial" panose="020B0604020202020204" pitchFamily="34" charset="0"/>
              </a:rPr>
              <a:t>More robustness</a:t>
            </a:r>
          </a:p>
          <a:p>
            <a:r>
              <a:rPr lang="en-GB">
                <a:effectLst/>
                <a:latin typeface="Arial" panose="020B0604020202020204" pitchFamily="34" charset="0"/>
              </a:rPr>
              <a:t>Large quantities of training data in this format (text - </a:t>
            </a:r>
            <a:r>
              <a:rPr lang="en-GB" err="1">
                <a:effectLst/>
                <a:latin typeface="Arial" panose="020B0604020202020204" pitchFamily="34" charset="0"/>
              </a:rPr>
              <a:t>img</a:t>
            </a:r>
            <a:r>
              <a:rPr lang="en-GB">
                <a:effectLst/>
                <a:latin typeface="Arial" panose="020B0604020202020204" pitchFamily="34" charset="0"/>
              </a:rPr>
              <a:t>) on the internet</a:t>
            </a:r>
          </a:p>
          <a:p>
            <a:endParaRPr lang="en-GB">
              <a:effectLst/>
              <a:latin typeface="Arial" panose="020B0604020202020204" pitchFamily="34" charset="0"/>
            </a:endParaRPr>
          </a:p>
          <a:p>
            <a:endParaRPr lang="de-DE"/>
          </a:p>
          <a:p>
            <a:r>
              <a:rPr lang="de-DE"/>
              <a:t>Make Items matching on the diagonal, representing image – test pairs as high cosine similarities as possible. Those off, as low as possible off the diagonal as low  as possible. This is called „</a:t>
            </a:r>
            <a:r>
              <a:rPr lang="en-GB" b="1"/>
              <a:t>Contrastive Loss” – CL(IP) </a:t>
            </a:r>
          </a:p>
          <a:p>
            <a:endParaRPr lang="en-GB" b="0"/>
          </a:p>
          <a:p>
            <a:r>
              <a:rPr lang="en-GB" b="0"/>
              <a:t>Limitations:</a:t>
            </a:r>
            <a:br>
              <a:rPr lang="en-GB" b="0"/>
            </a:br>
            <a:r>
              <a:rPr lang="en-GB">
                <a:effectLst/>
                <a:latin typeface="Arial" panose="020B0604020202020204" pitchFamily="34" charset="0"/>
              </a:rPr>
              <a:t>differentiating models of cars, species of flowers, and variants of aircraft</a:t>
            </a:r>
          </a:p>
          <a:p>
            <a:r>
              <a:rPr lang="en-GB" b="0">
                <a:effectLst/>
                <a:latin typeface="Arial" panose="020B0604020202020204" pitchFamily="34" charset="0"/>
              </a:rPr>
              <a:t>Counting objects</a:t>
            </a:r>
            <a:endParaRPr lang="en-GB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6502E-5994-4414-BDFF-4D0C1BD83E7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00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Make Items matching on the diagonal, representing image – test pairs as similar as possible and those off the diagonal as different as possible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6502E-5994-4414-BDFF-4D0C1BD83E7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294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6502E-5994-4414-BDFF-4D0C1BD83E7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233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6502E-5994-4414-BDFF-4D0C1BD83E7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834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6502E-5994-4414-BDFF-4D0C1BD83E7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324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6502E-5994-4414-BDFF-4D0C1BD83E7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686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E4E3-AC98-9679-213F-453DB180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3C4E53-A12D-12A2-90DB-96DBFD68E4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CB986-F59B-7028-16EA-90EA2285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8A670-2957-43E9-8EA8-73A8E0188506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4368B-68B2-611B-56B0-D7B80B5A2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35B89-1BEC-1486-2B46-B85E511C0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2121-90CD-49AF-B235-51A990A6C9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162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A083C-9F69-07E9-9EBB-6A108EF0A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51A9CD-F682-E7A5-DDEE-DFDBAD983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6D83D-AE55-DD7A-71E2-D96B93E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8A670-2957-43E9-8EA8-73A8E0188506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4A83B-323D-4CD3-7123-5968C48CC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1E200-A5C1-9DBF-1313-DB2AEB9F8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2121-90CD-49AF-B235-51A990A6C9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69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80D57C-F153-41C4-8394-033A529476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D6EF98-CF68-8211-9DAC-0CCA1CA0D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B4268-900C-1A9C-3778-5C3EA8436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8A670-2957-43E9-8EA8-73A8E0188506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17BB9-9079-7647-112E-141DAF603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9B49E-4E30-66DF-3A05-4253ACC23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2121-90CD-49AF-B235-51A990A6C9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33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29E80-1EED-F133-A8F7-6FC018A4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56B62-88DE-F620-B166-80B90787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68190-23DB-9253-4674-691820689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8A670-2957-43E9-8EA8-73A8E0188506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F2221-A338-AA1D-4868-66DBDBE5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B016A-0E2D-1747-2457-F4BE6CD7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2121-90CD-49AF-B235-51A990A6C9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35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E2D70-4198-4D16-CA28-BE95A3B5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363A4-629C-9018-7169-0E676F472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59D23-2418-609F-5950-DC808E6CF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8A670-2957-43E9-8EA8-73A8E0188506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2929D-9492-5D90-08C3-EB3356DE6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20603-3176-B5C3-7467-0739F1CD6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2121-90CD-49AF-B235-51A990A6C9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9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C6D4-EA86-85C2-5F2B-CEB5CA41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D944D-50A3-F92B-B206-377FF85E6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5AADA-42C2-74ED-E595-737ABF5CC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0416-2C5D-DBBC-C13E-B6A918C8E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8A670-2957-43E9-8EA8-73A8E0188506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0A23B-040D-47EA-6FFA-18E13388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0B4DA-5A2A-81D5-390E-FED49D46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2121-90CD-49AF-B235-51A990A6C9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143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F1A5-C8F8-A5EA-6D10-896667B3D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7E570-E8EA-B038-CE70-9D3E5E41E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EEE0F7-3942-C747-784B-F267F8EAA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B59B2A-528C-A285-E800-469E6B8D64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54E18B-F712-760E-EA73-D59353C7AD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6A1331-42A0-0CDE-32E5-F5963C840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8A670-2957-43E9-8EA8-73A8E0188506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178DC3-7E91-D084-F8B6-82FC1AA5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F8A2CD-AE90-840A-D0B8-0F5A06DAC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2121-90CD-49AF-B235-51A990A6C9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833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A0870-4994-4C87-FE4B-DD361A65A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A05B67-1D4D-C3D9-1A5D-EDB7807BC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8A670-2957-43E9-8EA8-73A8E0188506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60BEB2-6EEC-B50C-E685-DEFD0A9A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7BA35-1C75-023C-32E2-B8E525166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2121-90CD-49AF-B235-51A990A6C9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020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FC142F-62DA-1549-55FE-0714A931A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8A670-2957-43E9-8EA8-73A8E0188506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0DCDAB-FF39-83D4-C6C9-376EB980F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48AB4-3184-6EA6-A0F9-73CD367C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2121-90CD-49AF-B235-51A990A6C9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539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810ED-35A4-FFCB-6D61-A21DE183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085EC-8F22-911E-9DA8-7339A2158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80808-7CB3-C44A-55A5-EEAACF439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4BE0D-C245-AB7F-3814-ABDD1A029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8A670-2957-43E9-8EA8-73A8E0188506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0F0E7-125F-A567-9E85-4BDD00313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10C94-CDBA-8602-8B17-77717FE74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2121-90CD-49AF-B235-51A990A6C9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6333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AE090-00F7-3C64-6D1A-3CCEC277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7CD391-2A8E-397C-7DB3-5452CF93BA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3671A-D594-E8E7-4DBA-0391AEBD2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32664-8E9D-049A-D1B0-EA0082883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8A670-2957-43E9-8EA8-73A8E0188506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1D0BF-BD70-ED32-7557-4761F8EDB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D1499-4937-CA83-78FC-19BE2D93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2121-90CD-49AF-B235-51A990A6C9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632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C5A76A-8F1A-AB29-CA68-6C05053E8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621E5-3B21-1B47-E59A-2014920E6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54E84-14CF-B1E6-C07D-393F1D3A1D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8A670-2957-43E9-8EA8-73A8E0188506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E35FF-CCDE-42C0-6BF7-DBE4606F51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DEA75-B2D8-AEB8-33E2-AEE57AF17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62121-90CD-49AF-B235-51A990A6C9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102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dn.openai.com/papers/Learning_Transferable_Visual_Models_From_Natural_Language_Supervision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E1CAA5E-944A-5379-9F11-1B36B28F77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2223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7D204-0138-D880-7B84-74229F12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47423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ea typeface="+mj-lt"/>
                <a:cs typeface="+mj-lt"/>
              </a:rPr>
              <a:t>Building an End-to-End AI System with CNNs, CLIP, and GPT</a:t>
            </a:r>
            <a:endParaRPr lang="en-US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7875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ogrammation de données sur un moniteur d’ordinateur">
            <a:extLst>
              <a:ext uri="{FF2B5EF4-FFF2-40B4-BE49-F238E27FC236}">
                <a16:creationId xmlns:a16="http://schemas.microsoft.com/office/drawing/2014/main" id="{4B449E47-0DF0-4707-D533-2D786E188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2" t="8268" r="15830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6A0FD-A4FA-9344-A9BF-4AA65C2BC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Code-demonstration 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193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44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ABE3B8-E4D5-B942-11DE-FDE4B379F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anchor="ctr">
            <a:normAutofit/>
          </a:bodyPr>
          <a:lstStyle/>
          <a:p>
            <a:r>
              <a:rPr lang="en-US" sz="5400">
                <a:cs typeface="Calibri Light"/>
              </a:rPr>
              <a:t>Analysis</a:t>
            </a:r>
          </a:p>
        </p:txBody>
      </p:sp>
      <p:pic>
        <p:nvPicPr>
          <p:cNvPr id="7" name="Picture 49">
            <a:extLst>
              <a:ext uri="{FF2B5EF4-FFF2-40B4-BE49-F238E27FC236}">
                <a16:creationId xmlns:a16="http://schemas.microsoft.com/office/drawing/2014/main" id="{CC9FB3BE-F31F-2F88-39B8-C7BE13D42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83" r="-1" b="25726"/>
          <a:stretch/>
        </p:blipFill>
        <p:spPr>
          <a:xfrm>
            <a:off x="307786" y="487305"/>
            <a:ext cx="7207690" cy="3654704"/>
          </a:xfrm>
          <a:prstGeom prst="rect">
            <a:avLst/>
          </a:prstGeom>
        </p:spPr>
      </p:pic>
      <p:sp>
        <p:nvSpPr>
          <p:cNvPr id="57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56FF2E-B264-7DF8-AC23-98CFA0601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9" y="4440365"/>
            <a:ext cx="6214871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2200">
              <a:latin typeface="Arial"/>
              <a:cs typeface="Arial"/>
            </a:endParaRPr>
          </a:p>
          <a:p>
            <a:endParaRPr lang="en-US" sz="2200">
              <a:ea typeface="+mn-lt"/>
              <a:cs typeface="+mn-lt"/>
            </a:endParaRPr>
          </a:p>
          <a:p>
            <a:endParaRPr lang="en-US" sz="2200">
              <a:ea typeface="+mn-lt"/>
              <a:cs typeface="+mn-lt"/>
            </a:endParaRPr>
          </a:p>
          <a:p>
            <a:endParaRPr lang="en-US" sz="2200">
              <a:cs typeface="Calibri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5448F58B-3383-E65C-A07F-FD4F29C2A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382198"/>
              </p:ext>
            </p:extLst>
          </p:nvPr>
        </p:nvGraphicFramePr>
        <p:xfrm>
          <a:off x="6789620" y="320040"/>
          <a:ext cx="4400913" cy="392703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326937">
                  <a:extLst>
                    <a:ext uri="{9D8B030D-6E8A-4147-A177-3AD203B41FA5}">
                      <a16:colId xmlns:a16="http://schemas.microsoft.com/office/drawing/2014/main" val="1284970399"/>
                    </a:ext>
                  </a:extLst>
                </a:gridCol>
                <a:gridCol w="2073976">
                  <a:extLst>
                    <a:ext uri="{9D8B030D-6E8A-4147-A177-3AD203B41FA5}">
                      <a16:colId xmlns:a16="http://schemas.microsoft.com/office/drawing/2014/main" val="3381616334"/>
                    </a:ext>
                  </a:extLst>
                </a:gridCol>
              </a:tblGrid>
              <a:tr h="57813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Score​​</a:t>
                      </a:r>
                      <a:endParaRPr lang="en-US" sz="18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22902" marR="133742" marT="133742" marB="1337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Correlation</a:t>
                      </a:r>
                    </a:p>
                  </a:txBody>
                  <a:tcPr marL="222902" marR="133742" marT="133742" marB="1337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629037"/>
                  </a:ext>
                </a:extLst>
              </a:tr>
              <a:tr h="47841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Symmetry ​​</a:t>
                      </a:r>
                      <a:endParaRPr lang="en-US" sz="14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22902" marR="115909" marT="115909" marB="11590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0.0191111​​</a:t>
                      </a:r>
                      <a:endParaRPr lang="en-US" sz="14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22902" marR="115909" marT="115909" marB="11590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17856"/>
                  </a:ext>
                </a:extLst>
              </a:tr>
              <a:tr h="47841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Adiposity ​​</a:t>
                      </a:r>
                      <a:endParaRPr lang="en-US" sz="14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22902" marR="115909" marT="115909" marB="11590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-0.0867333​​</a:t>
                      </a:r>
                      <a:endParaRPr lang="en-US" sz="14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22902" marR="115909" marT="115909" marB="11590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527267"/>
                  </a:ext>
                </a:extLst>
              </a:tr>
              <a:tr h="47841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Lip Fullness​​</a:t>
                      </a:r>
                      <a:endParaRPr lang="en-US" sz="14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22902" marR="115909" marT="115909" marB="11590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0.08077322​​</a:t>
                      </a:r>
                      <a:endParaRPr lang="en-US" sz="14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22902" marR="115909" marT="115909" marB="11590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16149"/>
                  </a:ext>
                </a:extLst>
              </a:tr>
              <a:tr h="47841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Eye distance​​</a:t>
                      </a:r>
                      <a:endParaRPr lang="en-US" sz="14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22902" marR="115909" marT="115909" marB="11590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0.09234122​​</a:t>
                      </a:r>
                      <a:endParaRPr lang="en-US" sz="14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22902" marR="115909" marT="115909" marB="11590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11437"/>
                  </a:ext>
                </a:extLst>
              </a:tr>
              <a:tr h="47841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Nose Chin Lip ​​</a:t>
                      </a:r>
                      <a:endParaRPr lang="en-US" sz="14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22902" marR="115909" marT="115909" marB="11590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0.03885521​​</a:t>
                      </a:r>
                      <a:endParaRPr lang="en-US" sz="14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22902" marR="115909" marT="115909" marB="11590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67651"/>
                  </a:ext>
                </a:extLst>
              </a:tr>
              <a:tr h="47841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FWHR ​​</a:t>
                      </a:r>
                      <a:endParaRPr lang="en-US" sz="14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22902" marR="115909" marT="115909" marB="11590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0.09872311​​</a:t>
                      </a:r>
                      <a:endParaRPr lang="en-US" sz="14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22902" marR="115909" marT="115909" marB="11590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024282"/>
                  </a:ext>
                </a:extLst>
              </a:tr>
              <a:tr h="47841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...​​</a:t>
                      </a:r>
                      <a:endParaRPr lang="en-US" sz="14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22902" marR="115909" marT="115909" marB="11590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​​</a:t>
                      </a:r>
                      <a:endParaRPr lang="en-US" sz="14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22902" marR="115909" marT="115909" marB="11590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699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06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0E432-1B00-FA82-B87A-D6A17FCA9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Linear regression 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778A15-BA22-2FB1-A47F-960FFB269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cs typeface="Calibri"/>
              </a:rPr>
              <a:t>Bad performance due to low correlation </a:t>
            </a:r>
            <a:endParaRPr lang="en-US" sz="2200">
              <a:cs typeface="Calibri"/>
            </a:endParaRPr>
          </a:p>
          <a:p>
            <a:r>
              <a:rPr lang="en-US" sz="2200" dirty="0">
                <a:cs typeface="Calibri"/>
              </a:rPr>
              <a:t>MSE of 1.16 </a:t>
            </a:r>
          </a:p>
          <a:p>
            <a:r>
              <a:rPr lang="en-US" sz="2200" dirty="0">
                <a:cs typeface="Calibri"/>
              </a:rPr>
              <a:t>Why is the correlation so low? 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34B50FF-D7E2-2AAA-1121-BB17CAE2F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77" b="-2"/>
          <a:stretch/>
        </p:blipFill>
        <p:spPr>
          <a:xfrm>
            <a:off x="4654296" y="980836"/>
            <a:ext cx="6903720" cy="489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3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56627A-C83E-E2A9-53DB-F3EB9E3B7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Autofit/>
          </a:bodyPr>
          <a:lstStyle/>
          <a:p>
            <a:r>
              <a:rPr lang="en-US" sz="2800">
                <a:latin typeface="Arial"/>
                <a:cs typeface="Arial"/>
              </a:rPr>
              <a:t>Problems with feature extraction and face-detection</a:t>
            </a:r>
            <a:endParaRPr lang="en-US" sz="280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6E329-AE1C-6E7A-3DA5-9DD7949D5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endParaRPr lang="en-US" sz="2200"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en-US" sz="2000">
                <a:latin typeface="Arial"/>
                <a:cs typeface="Arial"/>
              </a:rPr>
              <a:t>Beauty is a multidimensional concept </a:t>
            </a:r>
          </a:p>
          <a:p>
            <a:pPr marL="457200" indent="-457200">
              <a:buAutoNum type="arabicPeriod"/>
            </a:pPr>
            <a:r>
              <a:rPr lang="en-US" sz="2000">
                <a:latin typeface="Arial"/>
                <a:cs typeface="Arial"/>
              </a:rPr>
              <a:t>Bad data basis (pictures to different) </a:t>
            </a:r>
          </a:p>
          <a:p>
            <a:pPr marL="457200" indent="-457200">
              <a:buAutoNum type="arabicPeriod"/>
            </a:pPr>
            <a:r>
              <a:rPr lang="en-US" sz="2000">
                <a:latin typeface="Arial"/>
                <a:cs typeface="Arial"/>
              </a:rPr>
              <a:t>Angles influence accuracy of measurement </a:t>
            </a:r>
          </a:p>
          <a:p>
            <a:pPr marL="457200" indent="-457200">
              <a:buAutoNum type="arabicPeriod"/>
            </a:pPr>
            <a:r>
              <a:rPr lang="en-US" sz="2000">
                <a:latin typeface="Arial"/>
                <a:cs typeface="Arial"/>
              </a:rPr>
              <a:t>Ignoring too many features (skin-color, hair, body-shape...)</a:t>
            </a:r>
          </a:p>
          <a:p>
            <a:pPr marL="0" indent="0">
              <a:buNone/>
            </a:pPr>
            <a:endParaRPr lang="en-US" sz="200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46879-41DB-9484-D8CB-CB8F99641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30" r="37500" b="37500"/>
          <a:stretch/>
        </p:blipFill>
        <p:spPr>
          <a:xfrm>
            <a:off x="4654296" y="980857"/>
            <a:ext cx="6903720" cy="4896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5653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and question mark">
            <a:extLst>
              <a:ext uri="{FF2B5EF4-FFF2-40B4-BE49-F238E27FC236}">
                <a16:creationId xmlns:a16="http://schemas.microsoft.com/office/drawing/2014/main" id="{B869E186-378C-87F1-8C73-D5F8875849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20" t="9091" r="4144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BB0D8B-7B15-407A-79E7-9FA13E6B7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Too much features relevant for "just" facial analysis? </a:t>
            </a:r>
            <a:br>
              <a:rPr lang="en-US" sz="3400"/>
            </a:br>
            <a:br>
              <a:rPr lang="en-US" sz="3400"/>
            </a:br>
            <a:r>
              <a:rPr lang="en-US" sz="3400"/>
              <a:t>To much interplay of relevant features?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322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2D8E9-0DDD-902C-53CE-29DA2FB43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9779927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CLIP - Contrastive Language Image Pre-training 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7FC2E7-8529-B096-4D6A-F2926FE57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5" y="2195893"/>
            <a:ext cx="11327549" cy="39929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76BE53-D9C4-D465-A7D8-E544D6138DE2}"/>
              </a:ext>
            </a:extLst>
          </p:cNvPr>
          <p:cNvSpPr txBox="1"/>
          <p:nvPr/>
        </p:nvSpPr>
        <p:spPr>
          <a:xfrm>
            <a:off x="6562446" y="6543583"/>
            <a:ext cx="5629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>
                <a:latin typeface="Calibri (Body)"/>
                <a:hlinkClick r:id="rId4"/>
              </a:rPr>
              <a:t>Radford et al. - </a:t>
            </a:r>
            <a:r>
              <a:rPr lang="en-GB" sz="1200">
                <a:effectLst/>
                <a:latin typeface="Calibri (Body)"/>
                <a:hlinkClick r:id="rId4"/>
              </a:rPr>
              <a:t>Learning Transferable Visual Models From Natural Language Supervision</a:t>
            </a:r>
            <a:endParaRPr lang="en-GB" sz="120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883080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2D8E9-0DDD-902C-53CE-29DA2FB43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CLIP</a:t>
            </a:r>
          </a:p>
        </p:txBody>
      </p:sp>
      <p:pic>
        <p:nvPicPr>
          <p:cNvPr id="4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08FE2F25-9F3C-D33D-2125-6F48B7119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9"/>
          <a:stretch/>
        </p:blipFill>
        <p:spPr>
          <a:xfrm>
            <a:off x="-3" y="1655276"/>
            <a:ext cx="6195317" cy="4351338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C63617C-D4BC-35C0-1700-F43AB2297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423" y="1655276"/>
            <a:ext cx="5717545" cy="367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42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F70E6-24D6-0511-71DB-FD4E4E418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cs typeface="Calibri Light"/>
              </a:rPr>
              <a:t>Predictor clip </a:t>
            </a:r>
            <a:endParaRPr lang="en-US" sz="4000" kern="1200">
              <a:latin typeface="+mj-lt"/>
              <a:cs typeface="Calibri Ligh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D362008-8562-F583-E199-35E82F094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56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57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F70E6-24D6-0511-71DB-FD4E4E418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cs typeface="Calibri Light"/>
              </a:rPr>
              <a:t>Chat-logic</a:t>
            </a:r>
            <a:endParaRPr lang="en-US" dirty="0" err="1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44E3F25-1ED7-F44E-D502-B8EA57D7C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56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590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BAAFF-BFF8-41F3-16FB-5C0C43368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DE" sz="4000"/>
              <a:t>GPT 3.5 Turbo</a:t>
            </a:r>
            <a:endParaRPr lang="en-GB" sz="400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7099BC7D-A467-0B2A-1815-D76550251F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2821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0BB0B5-31CF-254D-9D12-44EF600E2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de-DE" sz="5400"/>
              <a:t>Overview </a:t>
            </a:r>
            <a:endParaRPr lang="en-GB" sz="540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BF6FB78F-5F16-4ECA-D337-D31D51B529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28" r="4764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EFB42-58E9-83F2-B40D-57D2E4EFA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de-DE" sz="2200" dirty="0" err="1"/>
              <a:t>Api</a:t>
            </a:r>
            <a:r>
              <a:rPr lang="de-DE" sz="2200" dirty="0"/>
              <a:t>/</a:t>
            </a:r>
            <a:r>
              <a:rPr lang="de-DE" sz="2200" dirty="0" err="1"/>
              <a:t>Codebase</a:t>
            </a:r>
            <a:r>
              <a:rPr lang="de-DE" sz="2200" dirty="0"/>
              <a:t> </a:t>
            </a:r>
            <a:endParaRPr lang="de-DE" sz="2200" dirty="0">
              <a:ea typeface="+mn-lt"/>
              <a:cs typeface="+mn-lt"/>
            </a:endParaRPr>
          </a:p>
          <a:p>
            <a:r>
              <a:rPr lang="de-DE" sz="2200" dirty="0" err="1">
                <a:ea typeface="+mn-lt"/>
                <a:cs typeface="+mn-lt"/>
              </a:rPr>
              <a:t>How</a:t>
            </a:r>
            <a:r>
              <a:rPr lang="de-DE" sz="2200" dirty="0">
                <a:ea typeface="+mn-lt"/>
                <a:cs typeface="+mn-lt"/>
              </a:rPr>
              <a:t> </a:t>
            </a:r>
            <a:r>
              <a:rPr lang="de-DE" sz="2200" dirty="0" err="1">
                <a:ea typeface="+mn-lt"/>
                <a:cs typeface="+mn-lt"/>
              </a:rPr>
              <a:t>to</a:t>
            </a:r>
            <a:r>
              <a:rPr lang="de-DE" sz="2200" dirty="0">
                <a:ea typeface="+mn-lt"/>
                <a:cs typeface="+mn-lt"/>
              </a:rPr>
              <a:t> </a:t>
            </a:r>
            <a:r>
              <a:rPr lang="de-DE" sz="2200" dirty="0" err="1">
                <a:ea typeface="+mn-lt"/>
                <a:cs typeface="+mn-lt"/>
              </a:rPr>
              <a:t>categorize</a:t>
            </a:r>
            <a:r>
              <a:rPr lang="de-DE" sz="2200" dirty="0">
                <a:ea typeface="+mn-lt"/>
                <a:cs typeface="+mn-lt"/>
              </a:rPr>
              <a:t> </a:t>
            </a:r>
            <a:r>
              <a:rPr lang="de-DE" sz="2200" dirty="0" err="1">
                <a:ea typeface="+mn-lt"/>
                <a:cs typeface="+mn-lt"/>
              </a:rPr>
              <a:t>beauty</a:t>
            </a:r>
            <a:r>
              <a:rPr lang="de-DE" sz="2200" dirty="0">
                <a:ea typeface="+mn-lt"/>
                <a:cs typeface="+mn-lt"/>
              </a:rPr>
              <a:t>?</a:t>
            </a:r>
            <a:endParaRPr lang="de-DE" sz="2200" dirty="0">
              <a:cs typeface="Calibri"/>
            </a:endParaRPr>
          </a:p>
          <a:p>
            <a:r>
              <a:rPr lang="de-DE" sz="2200" dirty="0">
                <a:cs typeface="Calibri"/>
              </a:rPr>
              <a:t>CNN</a:t>
            </a:r>
          </a:p>
          <a:p>
            <a:r>
              <a:rPr lang="de-DE" sz="2200" dirty="0">
                <a:cs typeface="Calibri"/>
              </a:rPr>
              <a:t>CLIP</a:t>
            </a:r>
          </a:p>
          <a:p>
            <a:r>
              <a:rPr lang="de-DE" sz="2200" dirty="0" err="1">
                <a:cs typeface="Calibri"/>
              </a:rPr>
              <a:t>Chatlogic</a:t>
            </a:r>
          </a:p>
          <a:p>
            <a:r>
              <a:rPr lang="de-DE" sz="2200" dirty="0">
                <a:cs typeface="Calibri"/>
              </a:rPr>
              <a:t>GPT</a:t>
            </a:r>
            <a:endParaRPr lang="en-GB" sz="2200" dirty="0">
              <a:cs typeface="Calibri"/>
            </a:endParaRPr>
          </a:p>
          <a:p>
            <a:r>
              <a:rPr lang="de-DE" sz="2200" dirty="0" err="1">
                <a:cs typeface="Calibri" panose="020F0502020204030204"/>
              </a:rPr>
              <a:t>Runtime</a:t>
            </a:r>
            <a:r>
              <a:rPr lang="de-DE" sz="2200" dirty="0">
                <a:cs typeface="Calibri" panose="020F0502020204030204"/>
              </a:rPr>
              <a:t> </a:t>
            </a:r>
            <a:r>
              <a:rPr lang="de-DE" sz="2200" dirty="0" err="1">
                <a:cs typeface="Calibri" panose="020F0502020204030204"/>
              </a:rPr>
              <a:t>environment</a:t>
            </a:r>
            <a:endParaRPr lang="en-GB" sz="2200" dirty="0" err="1">
              <a:cs typeface="Calibri" panose="020F0502020204030204"/>
            </a:endParaRPr>
          </a:p>
          <a:p>
            <a:r>
              <a:rPr lang="de-DE" sz="2200" dirty="0">
                <a:cs typeface="Calibri" panose="020F0502020204030204"/>
              </a:rPr>
              <a:t>The </a:t>
            </a:r>
            <a:r>
              <a:rPr lang="de-DE" sz="2200" dirty="0" err="1">
                <a:cs typeface="Calibri" panose="020F0502020204030204"/>
              </a:rPr>
              <a:t>system</a:t>
            </a:r>
            <a:r>
              <a:rPr lang="de-DE" sz="2200" dirty="0">
                <a:cs typeface="Calibri" panose="020F0502020204030204"/>
              </a:rPr>
              <a:t> in </a:t>
            </a:r>
            <a:r>
              <a:rPr lang="de-DE" sz="2200" dirty="0" err="1">
                <a:cs typeface="Calibri" panose="020F0502020204030204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428343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FDB7-0BA6-9232-A6BF-3995726B0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FA526-366A-433A-38FC-E463B9F8D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2023_01_28_0yc_Kleki-min">
            <a:extLst>
              <a:ext uri="{FF2B5EF4-FFF2-40B4-BE49-F238E27FC236}">
                <a16:creationId xmlns:a16="http://schemas.microsoft.com/office/drawing/2014/main" id="{9DD0503B-F8FF-5922-82F3-1AEEB3A28E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"/>
          <a:stretch/>
        </p:blipFill>
        <p:spPr bwMode="auto">
          <a:xfrm>
            <a:off x="307975" y="232228"/>
            <a:ext cx="11576050" cy="66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07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D48D9584-D2FD-48CE-9E17-4E250B743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5C13110-9970-CC64-31B2-B0A9D0D55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533" b="-3"/>
          <a:stretch/>
        </p:blipFill>
        <p:spPr>
          <a:xfrm>
            <a:off x="357721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52DE3DA-7793-FAA6-4768-C01CD72237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39" b="1"/>
          <a:stretch/>
        </p:blipFill>
        <p:spPr>
          <a:xfrm>
            <a:off x="7822523" y="3456433"/>
            <a:ext cx="4369477" cy="3401568"/>
          </a:xfrm>
          <a:custGeom>
            <a:avLst/>
            <a:gdLst/>
            <a:ahLst/>
            <a:cxnLst/>
            <a:rect l="l" t="t" r="r" b="b"/>
            <a:pathLst>
              <a:path w="4369477" h="3401568">
                <a:moveTo>
                  <a:pt x="781270" y="0"/>
                </a:moveTo>
                <a:lnTo>
                  <a:pt x="4369477" y="0"/>
                </a:lnTo>
                <a:lnTo>
                  <a:pt x="4369477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3EC403F-4841-1708-965A-43F1A1E6E3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2" r="9848" b="-1"/>
          <a:stretch/>
        </p:blipFill>
        <p:spPr>
          <a:xfrm>
            <a:off x="3630260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55" name="Freeform: Shape 54">
            <a:extLst>
              <a:ext uri="{FF2B5EF4-FFF2-40B4-BE49-F238E27FC236}">
                <a16:creationId xmlns:a16="http://schemas.microsoft.com/office/drawing/2014/main" id="{CA17DEF4-6C5D-41C6-8D93-5C7CFD7AD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97136" cy="6858000"/>
          </a:xfrm>
          <a:custGeom>
            <a:avLst/>
            <a:gdLst>
              <a:gd name="connsiteX0" fmla="*/ 0 w 4397136"/>
              <a:gd name="connsiteY0" fmla="*/ 0 h 6858000"/>
              <a:gd name="connsiteX1" fmla="*/ 3599069 w 4397136"/>
              <a:gd name="connsiteY1" fmla="*/ 0 h 6858000"/>
              <a:gd name="connsiteX2" fmla="*/ 3634072 w 4397136"/>
              <a:gd name="connsiteY2" fmla="*/ 58977 h 6858000"/>
              <a:gd name="connsiteX3" fmla="*/ 4397136 w 4397136"/>
              <a:gd name="connsiteY3" fmla="*/ 3474189 h 6858000"/>
              <a:gd name="connsiteX4" fmla="*/ 3802221 w 4397136"/>
              <a:gd name="connsiteY4" fmla="*/ 6546415 h 6858000"/>
              <a:gd name="connsiteX5" fmla="*/ 3649466 w 4397136"/>
              <a:gd name="connsiteY5" fmla="*/ 6858000 h 6858000"/>
              <a:gd name="connsiteX6" fmla="*/ 0 w 439713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7136" h="6858000">
                <a:moveTo>
                  <a:pt x="0" y="0"/>
                </a:moveTo>
                <a:lnTo>
                  <a:pt x="3599069" y="0"/>
                </a:lnTo>
                <a:lnTo>
                  <a:pt x="3634072" y="58977"/>
                </a:lnTo>
                <a:cubicBezTo>
                  <a:pt x="4105532" y="933006"/>
                  <a:pt x="4397136" y="2140466"/>
                  <a:pt x="4397136" y="3474189"/>
                </a:cubicBezTo>
                <a:cubicBezTo>
                  <a:pt x="4397136" y="4641197"/>
                  <a:pt x="4173877" y="5711534"/>
                  <a:pt x="3802221" y="6546415"/>
                </a:cubicBezTo>
                <a:lnTo>
                  <a:pt x="3649466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7" name="Freeform: Shape 56">
            <a:extLst>
              <a:ext uri="{FF2B5EF4-FFF2-40B4-BE49-F238E27FC236}">
                <a16:creationId xmlns:a16="http://schemas.microsoft.com/office/drawing/2014/main" id="{22BBC5A3-5C8C-4FB9-AEFF-8778D2C98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86504" cy="6858000"/>
          </a:xfrm>
          <a:custGeom>
            <a:avLst/>
            <a:gdLst>
              <a:gd name="connsiteX0" fmla="*/ 0 w 4386504"/>
              <a:gd name="connsiteY0" fmla="*/ 0 h 6858000"/>
              <a:gd name="connsiteX1" fmla="*/ 3588437 w 4386504"/>
              <a:gd name="connsiteY1" fmla="*/ 0 h 6858000"/>
              <a:gd name="connsiteX2" fmla="*/ 3623440 w 4386504"/>
              <a:gd name="connsiteY2" fmla="*/ 58977 h 6858000"/>
              <a:gd name="connsiteX3" fmla="*/ 4386504 w 4386504"/>
              <a:gd name="connsiteY3" fmla="*/ 3474189 h 6858000"/>
              <a:gd name="connsiteX4" fmla="*/ 3791589 w 4386504"/>
              <a:gd name="connsiteY4" fmla="*/ 6546415 h 6858000"/>
              <a:gd name="connsiteX5" fmla="*/ 3638834 w 4386504"/>
              <a:gd name="connsiteY5" fmla="*/ 6858000 h 6858000"/>
              <a:gd name="connsiteX6" fmla="*/ 0 w 43865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6504" h="6858000">
                <a:moveTo>
                  <a:pt x="0" y="0"/>
                </a:moveTo>
                <a:lnTo>
                  <a:pt x="3588437" y="0"/>
                </a:lnTo>
                <a:lnTo>
                  <a:pt x="3623440" y="58977"/>
                </a:lnTo>
                <a:cubicBezTo>
                  <a:pt x="4094900" y="933006"/>
                  <a:pt x="4386504" y="2140466"/>
                  <a:pt x="4386504" y="3474189"/>
                </a:cubicBezTo>
                <a:cubicBezTo>
                  <a:pt x="4386504" y="4641197"/>
                  <a:pt x="4163245" y="5711534"/>
                  <a:pt x="3791589" y="6546415"/>
                </a:cubicBezTo>
                <a:lnTo>
                  <a:pt x="363883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45BCE-148B-F57F-2E22-E1D9F653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08760"/>
            <a:ext cx="3429000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Runtime Environment</a:t>
            </a:r>
            <a:r>
              <a:rPr lang="en-US" sz="4000" dirty="0"/>
              <a:t> </a:t>
            </a:r>
            <a:endParaRPr lang="en-US" sz="40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BB917E8-D696-4787-96D6-521A9C42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6EDE5B1-EE5B-7355-FECE-472B1850BA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97" r="2532" b="-2"/>
          <a:stretch/>
        </p:blipFill>
        <p:spPr>
          <a:xfrm>
            <a:off x="7845207" y="10"/>
            <a:ext cx="4346795" cy="3401558"/>
          </a:xfrm>
          <a:custGeom>
            <a:avLst/>
            <a:gdLst/>
            <a:ahLst/>
            <a:cxnLst/>
            <a:rect l="l" t="t" r="r" b="b"/>
            <a:pathLst>
              <a:path w="4346795" h="3401568">
                <a:moveTo>
                  <a:pt x="0" y="0"/>
                </a:moveTo>
                <a:lnTo>
                  <a:pt x="4346795" y="0"/>
                </a:lnTo>
                <a:lnTo>
                  <a:pt x="4346795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39F4C545-E278-42ED-9B78-2EBA46444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4544568"/>
            <a:ext cx="341496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839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numbers in white and orange">
            <a:extLst>
              <a:ext uri="{FF2B5EF4-FFF2-40B4-BE49-F238E27FC236}">
                <a16:creationId xmlns:a16="http://schemas.microsoft.com/office/drawing/2014/main" id="{9AB64133-E68A-D6DF-EA59-FF9C823E0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7" r="26295" b="9085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4F7366-6607-D9A0-B223-E5770508F6C4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Result after 2 weeks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D283-986C-073E-33BE-3338D202BC96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550 + messages </a:t>
            </a:r>
            <a:endParaRPr lang="en-US" sz="240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270 + chats </a:t>
            </a:r>
            <a:endParaRPr lang="en-US" sz="240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50+ numbers </a:t>
            </a:r>
            <a:endParaRPr lang="en-US" sz="240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Russian, Hebrew, Spanish, Italian, German, Ukrainian, Thai, Portuguese...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1926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2D8E9-0DDD-902C-53CE-29DA2FB43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B443FDE-94B1-A2C9-99AB-8ACBB82E2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655276"/>
            <a:ext cx="11815286" cy="513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03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7BBD5EC-8519-F090-1BD3-D1C01B9A8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041"/>
            <a:ext cx="5988358" cy="62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03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383CF90-DF23-FA81-1EDD-E56384EDE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69" y="114319"/>
            <a:ext cx="9901895" cy="3314677"/>
          </a:xfrm>
          <a:prstGeom prst="rect">
            <a:avLst/>
          </a:prstGeom>
        </p:spPr>
      </p:pic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C0E0E38-00ED-EAAB-A471-FF536C0779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"/>
          <a:stretch/>
        </p:blipFill>
        <p:spPr>
          <a:xfrm>
            <a:off x="28381" y="3570081"/>
            <a:ext cx="9698455" cy="310149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79AE43-668A-55FF-1488-F61F4C709BC8}"/>
              </a:ext>
            </a:extLst>
          </p:cNvPr>
          <p:cNvCxnSpPr/>
          <p:nvPr/>
        </p:nvCxnSpPr>
        <p:spPr>
          <a:xfrm>
            <a:off x="748301" y="3429000"/>
            <a:ext cx="106953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791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2D8E9-0DDD-902C-53CE-29DA2FB43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GPT as a black-box</a:t>
            </a:r>
          </a:p>
        </p:txBody>
      </p:sp>
      <p:pic>
        <p:nvPicPr>
          <p:cNvPr id="6" name="Picture 6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A13FE46A-2A15-E2CE-4149-54577D350F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6567"/>
          <a:stretch/>
        </p:blipFill>
        <p:spPr>
          <a:xfrm>
            <a:off x="395141" y="2318432"/>
            <a:ext cx="5451695" cy="3654644"/>
          </a:xfrm>
          <a:prstGeom prst="rect">
            <a:avLst/>
          </a:prstGeom>
        </p:spPr>
      </p:pic>
      <p:pic>
        <p:nvPicPr>
          <p:cNvPr id="5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78F07DB-7C6E-81D6-7CFE-36CB7A90D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6" t="15589" r="-83" b="-293"/>
          <a:stretch/>
        </p:blipFill>
        <p:spPr>
          <a:xfrm>
            <a:off x="6345165" y="2318432"/>
            <a:ext cx="5131087" cy="379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5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7745E755-E42C-FC01-EA68-3BE937F8D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4" r="6196" b="2"/>
          <a:stretch/>
        </p:blipFill>
        <p:spPr>
          <a:xfrm>
            <a:off x="330444" y="358365"/>
            <a:ext cx="5518568" cy="600131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1EEB58B-5FE6-0A83-ECF9-105A39A4F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96" r="26636" b="-2"/>
          <a:stretch/>
        </p:blipFill>
        <p:spPr>
          <a:xfrm>
            <a:off x="6223766" y="358365"/>
            <a:ext cx="5523742" cy="60013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3E544F-89B2-AFA7-C52A-0ACBEAFD9BF7}"/>
              </a:ext>
            </a:extLst>
          </p:cNvPr>
          <p:cNvSpPr txBox="1"/>
          <p:nvPr/>
        </p:nvSpPr>
        <p:spPr>
          <a:xfrm>
            <a:off x="2892489" y="300652"/>
            <a:ext cx="62618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59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D63D4594-DF97-73A9-7216-1F97281A22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74" r="-2" b="-2"/>
          <a:stretch/>
        </p:blipFill>
        <p:spPr>
          <a:xfrm>
            <a:off x="724403" y="643467"/>
            <a:ext cx="5129794" cy="55710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FCD3123-3330-294E-07B9-2539E84BB9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60" r="17543"/>
          <a:stretch/>
        </p:blipFill>
        <p:spPr>
          <a:xfrm>
            <a:off x="6337804" y="643467"/>
            <a:ext cx="512978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24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8311867-19BE-6F37-9BBB-BE1F22A26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87"/>
          <a:stretch/>
        </p:blipFill>
        <p:spPr>
          <a:xfrm>
            <a:off x="-31082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6B5900-FD7D-A4CF-24BA-45037391D3F5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Next version?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F18EB99-64F5-14A7-F20A-2075E95BBAD3}"/>
              </a:ext>
            </a:extLst>
          </p:cNvPr>
          <p:cNvSpPr txBox="1"/>
          <p:nvPr/>
        </p:nvSpPr>
        <p:spPr>
          <a:xfrm>
            <a:off x="1711443" y="2135230"/>
            <a:ext cx="5843358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US">
              <a:cs typeface="Calibri"/>
            </a:endParaRPr>
          </a:p>
          <a:p>
            <a:pPr>
              <a:spcAft>
                <a:spcPts val="600"/>
              </a:spcAft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4957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2BA07-B77A-E49F-A0FE-4D68B0A83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>
                <a:ea typeface="+mj-lt"/>
                <a:cs typeface="+mj-lt"/>
              </a:rPr>
              <a:t>Approach: OOP</a:t>
            </a:r>
            <a:endParaRPr 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201130-EC14-FC29-EDB8-C4B79455A9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0211740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9324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AE9FC70-8A26-4CF2-8E04-EBDADB8B8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7C7CB-202A-6759-6628-91B18411C183}"/>
              </a:ext>
            </a:extLst>
          </p:cNvPr>
          <p:cNvSpPr txBox="1"/>
          <p:nvPr/>
        </p:nvSpPr>
        <p:spPr>
          <a:xfrm>
            <a:off x="5207000" y="583345"/>
            <a:ext cx="5833787" cy="22741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Thanks for your attention </a:t>
            </a:r>
          </a:p>
        </p:txBody>
      </p:sp>
      <p:sp>
        <p:nvSpPr>
          <p:cNvPr id="26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041" y="259737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Winking Face with No Fill">
            <a:extLst>
              <a:ext uri="{FF2B5EF4-FFF2-40B4-BE49-F238E27FC236}">
                <a16:creationId xmlns:a16="http://schemas.microsoft.com/office/drawing/2014/main" id="{BEAAC8C2-E805-1990-AE13-C9289B8E1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8391" y="2814239"/>
            <a:ext cx="3217333" cy="3217333"/>
          </a:xfrm>
          <a:prstGeom prst="rect">
            <a:avLst/>
          </a:prstGeom>
        </p:spPr>
      </p:pic>
      <p:sp>
        <p:nvSpPr>
          <p:cNvPr id="3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7821" y="282667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869" y="610939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033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70644F3-30F3-9ACD-7AC6-58FCE0430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6" t="9091" r="45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A94340-6399-861B-499A-B8DF4967C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How to measure beauty from pictures?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906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AAC05-E3D1-71E8-047F-55D1750D0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463960"/>
            <a:ext cx="6251110" cy="1783080"/>
          </a:xfrm>
        </p:spPr>
        <p:txBody>
          <a:bodyPr anchor="b">
            <a:normAutofit fontScale="90000"/>
          </a:bodyPr>
          <a:lstStyle/>
          <a:p>
            <a:r>
              <a:rPr lang="en-US" sz="5400">
                <a:cs typeface="Calibri Light"/>
              </a:rPr>
              <a:t>First approach: Feature extraction </a:t>
            </a:r>
            <a:br>
              <a:rPr lang="en-US" sz="5400">
                <a:cs typeface="Calibri Light"/>
              </a:rPr>
            </a:br>
            <a:r>
              <a:rPr lang="en-US" sz="5400">
                <a:cs typeface="Calibri Light"/>
              </a:rPr>
              <a:t>(facial analysis)</a:t>
            </a:r>
            <a:endParaRPr lang="en-US" sz="5400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C127DA2E-BE17-4F46-9109-C98137F66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47" r="6790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F47C7-B8A7-A351-2A06-A3AC28DFE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>
              <a:latin typeface="Arial"/>
              <a:cs typeface="Arial"/>
            </a:endParaRPr>
          </a:p>
          <a:p>
            <a:pPr marL="514350" indent="-514350">
              <a:buAutoNum type="arabicPeriod"/>
            </a:pPr>
            <a:r>
              <a:rPr lang="en-US" sz="2200">
                <a:latin typeface="Arial"/>
                <a:cs typeface="Arial"/>
              </a:rPr>
              <a:t>Face detection with CNN and rated dataset</a:t>
            </a:r>
            <a:endParaRPr lang="en-US"/>
          </a:p>
          <a:p>
            <a:pPr marL="514350" indent="-514350">
              <a:buAutoNum type="arabicPeriod"/>
            </a:pPr>
            <a:r>
              <a:rPr lang="en-US" sz="2200">
                <a:latin typeface="Arial"/>
                <a:cs typeface="Arial"/>
              </a:rPr>
              <a:t>Landmarks          measures/scores</a:t>
            </a:r>
          </a:p>
          <a:p>
            <a:pPr marL="514350" indent="-514350">
              <a:buAutoNum type="arabicPeriod"/>
            </a:pPr>
            <a:r>
              <a:rPr lang="en-US" sz="2200">
                <a:latin typeface="Arial"/>
                <a:cs typeface="Arial"/>
              </a:rPr>
              <a:t>Correlation analysis of measures with scored dataset </a:t>
            </a:r>
          </a:p>
          <a:p>
            <a:pPr marL="514350" indent="-514350">
              <a:buAutoNum type="arabicPeriod"/>
            </a:pPr>
            <a:r>
              <a:rPr lang="en-US" sz="2200">
                <a:latin typeface="Arial"/>
                <a:cs typeface="Arial"/>
              </a:rPr>
              <a:t>Build linear model or Neural Net on top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64315E-163E-7300-E391-2F3030646D28}"/>
              </a:ext>
            </a:extLst>
          </p:cNvPr>
          <p:cNvCxnSpPr/>
          <p:nvPr/>
        </p:nvCxnSpPr>
        <p:spPr>
          <a:xfrm>
            <a:off x="2606351" y="3526452"/>
            <a:ext cx="302725" cy="2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5456B0-976D-9814-FDD4-09817EA48F0B}"/>
              </a:ext>
            </a:extLst>
          </p:cNvPr>
          <p:cNvCxnSpPr/>
          <p:nvPr/>
        </p:nvCxnSpPr>
        <p:spPr>
          <a:xfrm>
            <a:off x="7421984" y="3759718"/>
            <a:ext cx="489339" cy="20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484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EDD9-DF4A-1FF6-1836-37129C5C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>
                <a:cs typeface="Calibri Light"/>
              </a:rPr>
              <a:t>Convolutional Neural Network </a:t>
            </a:r>
            <a:endParaRPr lang="en-US" sz="360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52D8C4C-ED36-FF05-DB1B-B88521D1E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11" b="17688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09775-55C1-CAE4-28CC-24509A533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713494" cy="28155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700" b="1" dirty="0">
                <a:ea typeface="+mn-lt"/>
                <a:cs typeface="+mn-lt"/>
              </a:rPr>
              <a:t>CNNs: image classification, object detection.</a:t>
            </a:r>
            <a:endParaRPr lang="en-US" sz="1700" b="1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700" dirty="0">
                <a:cs typeface="Calibri"/>
              </a:rPr>
              <a:t>Convolutional layers producing feature maps --&gt; representing specific aspects of the image (detect patterns/features like edges, corners, and textures)</a:t>
            </a:r>
            <a:endParaRPr lang="en-US" dirty="0"/>
          </a:p>
          <a:p>
            <a:pPr marL="0" indent="0">
              <a:buNone/>
            </a:pPr>
            <a:r>
              <a:rPr lang="en-US" sz="1700" dirty="0">
                <a:cs typeface="Calibri"/>
              </a:rPr>
              <a:t>2. Pooling: reduce dimensionality, create features of subregion.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sz="1700" dirty="0">
                <a:cs typeface="Calibri"/>
              </a:rPr>
              <a:t>3. Fully connected layers and </a:t>
            </a:r>
            <a:r>
              <a:rPr lang="en-US" sz="1700" dirty="0" err="1">
                <a:cs typeface="Calibri"/>
              </a:rPr>
              <a:t>softmax</a:t>
            </a:r>
            <a:r>
              <a:rPr lang="en-US" sz="1700" dirty="0">
                <a:cs typeface="Calibri"/>
              </a:rPr>
              <a:t> for classification of features extracted from previous layers.</a:t>
            </a:r>
            <a:endParaRPr lang="en-US"/>
          </a:p>
          <a:p>
            <a:endParaRPr lang="en-US" sz="1700">
              <a:cs typeface="Calibri"/>
            </a:endParaRPr>
          </a:p>
          <a:p>
            <a:endParaRPr lang="en-US" sz="11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698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23530D-716A-3F66-902E-3D944DEC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2200" b="1">
                <a:ea typeface="+mj-lt"/>
                <a:cs typeface="+mj-lt"/>
              </a:rPr>
              <a:t>shape_predictor_68_face_landmarks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E572F-B60F-318B-0FD2-1EC400338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>
              <a:cs typeface="Calibri"/>
            </a:endParaRPr>
          </a:p>
          <a:p>
            <a:r>
              <a:rPr lang="en-US" sz="2000" dirty="0">
                <a:latin typeface="Arial"/>
                <a:cs typeface="Arial"/>
              </a:rPr>
              <a:t>CNN trained on faces. (labeled data = supervised learning)</a:t>
            </a:r>
          </a:p>
          <a:p>
            <a:r>
              <a:rPr lang="en-US" sz="2000" dirty="0">
                <a:latin typeface="Arial"/>
                <a:cs typeface="Arial"/>
              </a:rPr>
              <a:t>Loss function when training: difference of ground truth and estimation --&gt; adjust weights</a:t>
            </a:r>
          </a:p>
          <a:p>
            <a:r>
              <a:rPr lang="en-US" sz="2000" dirty="0">
                <a:latin typeface="Arial"/>
                <a:cs typeface="Arial"/>
              </a:rPr>
              <a:t>Predicts coordinates (in x and y directions): 68 facial landmark points.</a:t>
            </a:r>
          </a:p>
          <a:p>
            <a:endParaRPr lang="en-US" sz="2000">
              <a:latin typeface="Arial"/>
              <a:cs typeface="Arial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EFCEC12-E641-1280-D7FC-D2D5466A2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56" r="-1" b="1089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0594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A5654-D181-99A4-07B5-0EF872BBD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Ratio units of measure </a:t>
            </a:r>
            <a:endParaRPr lang="en-US" sz="5400"/>
          </a:p>
        </p:txBody>
      </p:sp>
      <p:sp>
        <p:nvSpPr>
          <p:cNvPr id="3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A5F1C-3B36-7833-C1CC-3BA553D37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700">
              <a:cs typeface="Calibri"/>
            </a:endParaRPr>
          </a:p>
          <a:p>
            <a:r>
              <a:rPr lang="en-US" sz="1700">
                <a:ea typeface="+mn-lt"/>
                <a:cs typeface="+mn-lt"/>
              </a:rPr>
              <a:t>The symmetry of a person's face  (distance to symmetrical estimation)</a:t>
            </a:r>
            <a:endParaRPr lang="en-US" sz="1700">
              <a:cs typeface="Calibri"/>
            </a:endParaRPr>
          </a:p>
          <a:p>
            <a:r>
              <a:rPr lang="en-US" sz="1700">
                <a:cs typeface="Calibri"/>
              </a:rPr>
              <a:t>Facial width-to-height ratio (FWHR) (width/height)</a:t>
            </a:r>
          </a:p>
          <a:p>
            <a:r>
              <a:rPr lang="en-US" sz="1700">
                <a:cs typeface="Calibri"/>
              </a:rPr>
              <a:t>Interocular distance-to-eyeball height ratio (size of eyes/face)</a:t>
            </a:r>
          </a:p>
          <a:p>
            <a:r>
              <a:rPr lang="en-US" sz="1700">
                <a:cs typeface="Calibri"/>
              </a:rPr>
              <a:t>Size of lips relative to face (lips/face)</a:t>
            </a:r>
          </a:p>
          <a:p>
            <a:r>
              <a:rPr lang="en-US" sz="1700">
                <a:cs typeface="Calibri"/>
              </a:rPr>
              <a:t>...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D9ACDD0-0501-FC3A-7408-710A856FAE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7" r="1145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7533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F7EDEA10-087E-4352-A848-7D9888DC6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71DF4-D9D8-6B5A-58D5-73C7F6FEC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2090"/>
            <a:ext cx="10515600" cy="12702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Face detection and landmarks &gt; csv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ED5118C-7D8F-67EC-A5A0-CCD484BA9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3" r="-1" b="30642"/>
          <a:stretch/>
        </p:blipFill>
        <p:spPr>
          <a:xfrm>
            <a:off x="510365" y="400051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0" y="60"/>
                </a:moveTo>
                <a:cubicBezTo>
                  <a:pt x="945946" y="-443"/>
                  <a:pt x="1004682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6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5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39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0" y="6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5F8EA2C-CB42-AFEA-2403-EA26B17090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" r="-1" b="31205"/>
          <a:stretch/>
        </p:blipFill>
        <p:spPr>
          <a:xfrm>
            <a:off x="4333556" y="400051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7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9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9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5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6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8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8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39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AAB9E04-CFCA-E6F0-5522-95E2D5CD2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445"/>
          <a:stretch/>
        </p:blipFill>
        <p:spPr>
          <a:xfrm>
            <a:off x="8156747" y="400052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0" y="60"/>
                </a:moveTo>
                <a:cubicBezTo>
                  <a:pt x="945946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8" y="18018"/>
                  <a:pt x="2192263" y="13196"/>
                </a:cubicBezTo>
                <a:cubicBezTo>
                  <a:pt x="2323253" y="7660"/>
                  <a:pt x="2454242" y="2928"/>
                  <a:pt x="2585113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4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3" y="516245"/>
                  <a:pt x="3512114" y="559861"/>
                </a:cubicBezTo>
                <a:cubicBezTo>
                  <a:pt x="3491119" y="656469"/>
                  <a:pt x="3485617" y="754605"/>
                  <a:pt x="3495724" y="852186"/>
                </a:cubicBezTo>
                <a:cubicBezTo>
                  <a:pt x="3504577" y="948437"/>
                  <a:pt x="3505176" y="1044867"/>
                  <a:pt x="3502664" y="1141386"/>
                </a:cubicBezTo>
                <a:cubicBezTo>
                  <a:pt x="3500391" y="1228440"/>
                  <a:pt x="3500749" y="1315584"/>
                  <a:pt x="3507210" y="1402639"/>
                </a:cubicBezTo>
                <a:cubicBezTo>
                  <a:pt x="3514626" y="1500407"/>
                  <a:pt x="3520966" y="1598176"/>
                  <a:pt x="3506251" y="1695856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4" y="2292381"/>
                </a:cubicBezTo>
                <a:cubicBezTo>
                  <a:pt x="3514746" y="2447918"/>
                  <a:pt x="3522760" y="2603544"/>
                  <a:pt x="3508405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5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7" y="3642229"/>
                  <a:pt x="1771055" y="3636431"/>
                </a:cubicBezTo>
                <a:cubicBezTo>
                  <a:pt x="1659183" y="3633576"/>
                  <a:pt x="1547429" y="3634736"/>
                  <a:pt x="1435675" y="3638305"/>
                </a:cubicBezTo>
                <a:cubicBezTo>
                  <a:pt x="1179419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3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39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1" y="9535"/>
                </a:cubicBezTo>
                <a:cubicBezTo>
                  <a:pt x="769618" y="4223"/>
                  <a:pt x="828414" y="562"/>
                  <a:pt x="887180" y="6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0" name="sketch line">
            <a:extLst>
              <a:ext uri="{FF2B5EF4-FFF2-40B4-BE49-F238E27FC236}">
                <a16:creationId xmlns:a16="http://schemas.microsoft.com/office/drawing/2014/main" id="{605D77EC-B84E-48F8-9EC4-93E851C0F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2682" y="5512322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9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1ed3be3-ea5e-42e4-bc01-5b85729e779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C5E28FC94C45241B216BE8676C7030F" ma:contentTypeVersion="3" ma:contentTypeDescription="Ein neues Dokument erstellen." ma:contentTypeScope="" ma:versionID="e970b0f930a0f9c696a3dc68b3ec8edd">
  <xsd:schema xmlns:xsd="http://www.w3.org/2001/XMLSchema" xmlns:xs="http://www.w3.org/2001/XMLSchema" xmlns:p="http://schemas.microsoft.com/office/2006/metadata/properties" xmlns:ns3="11ed3be3-ea5e-42e4-bc01-5b85729e779c" targetNamespace="http://schemas.microsoft.com/office/2006/metadata/properties" ma:root="true" ma:fieldsID="8988948d08033b728840e5d0f6c93c42" ns3:_="">
    <xsd:import namespace="11ed3be3-ea5e-42e4-bc01-5b85729e779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ed3be3-ea5e-42e4-bc01-5b85729e77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8E3E1B4-3EF4-4FBE-BD98-5CCC26707476}">
  <ds:schemaRefs>
    <ds:schemaRef ds:uri="http://schemas.openxmlformats.org/package/2006/metadata/core-properties"/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11ed3be3-ea5e-42e4-bc01-5b85729e779c"/>
  </ds:schemaRefs>
</ds:datastoreItem>
</file>

<file path=customXml/itemProps2.xml><?xml version="1.0" encoding="utf-8"?>
<ds:datastoreItem xmlns:ds="http://schemas.openxmlformats.org/officeDocument/2006/customXml" ds:itemID="{D6A8F10D-566B-40A4-800B-B752BA2B14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DD09D8-17D8-4BAB-ABF4-050ADF97EFE3}">
  <ds:schemaRefs>
    <ds:schemaRef ds:uri="11ed3be3-ea5e-42e4-bc01-5b85729e779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723</Words>
  <Application>Microsoft Office PowerPoint</Application>
  <PresentationFormat>Widescreen</PresentationFormat>
  <Paragraphs>119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(Body)</vt:lpstr>
      <vt:lpstr>Calibri Light</vt:lpstr>
      <vt:lpstr>Office Theme</vt:lpstr>
      <vt:lpstr>Building an End-to-End AI System with CNNs, CLIP, and GPT</vt:lpstr>
      <vt:lpstr>Overview </vt:lpstr>
      <vt:lpstr>Approach: OOP</vt:lpstr>
      <vt:lpstr>How to measure beauty from pictures?</vt:lpstr>
      <vt:lpstr>First approach: Feature extraction  (facial analysis)</vt:lpstr>
      <vt:lpstr>Convolutional Neural Network </vt:lpstr>
      <vt:lpstr>shape_predictor_68_face_landmarks</vt:lpstr>
      <vt:lpstr>Ratio units of measure </vt:lpstr>
      <vt:lpstr>Face detection and landmarks &gt; csv</vt:lpstr>
      <vt:lpstr>Code-demonstration </vt:lpstr>
      <vt:lpstr>Analysis</vt:lpstr>
      <vt:lpstr>Linear regression </vt:lpstr>
      <vt:lpstr>Problems with feature extraction and face-detection</vt:lpstr>
      <vt:lpstr>Too much features relevant for "just" facial analysis?   To much interplay of relevant features?</vt:lpstr>
      <vt:lpstr>CLIP - Contrastive Language Image Pre-training </vt:lpstr>
      <vt:lpstr>CLIP</vt:lpstr>
      <vt:lpstr>Predictor clip </vt:lpstr>
      <vt:lpstr>Chat-logic</vt:lpstr>
      <vt:lpstr>GPT 3.5 Turbo</vt:lpstr>
      <vt:lpstr>PowerPoint Presentation</vt:lpstr>
      <vt:lpstr>Runtime Environment </vt:lpstr>
      <vt:lpstr>PowerPoint Presentation</vt:lpstr>
      <vt:lpstr>Results</vt:lpstr>
      <vt:lpstr>PowerPoint Presentation</vt:lpstr>
      <vt:lpstr>PowerPoint Presentation</vt:lpstr>
      <vt:lpstr>GPT as a black-box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Tinder bot</dc:title>
  <dc:creator>Damiano Rousselet</dc:creator>
  <cp:lastModifiedBy>Damiano Rousselet</cp:lastModifiedBy>
  <cp:revision>255</cp:revision>
  <dcterms:created xsi:type="dcterms:W3CDTF">2023-05-03T15:39:30Z</dcterms:created>
  <dcterms:modified xsi:type="dcterms:W3CDTF">2023-06-08T12:16:26Z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0x010100CC5E28FC94C45241B216BE8676C7030F</vt:lpwstr>
  </property>
</Properties>
</file>